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57" r:id="rId4"/>
    <p:sldId id="264" r:id="rId5"/>
    <p:sldId id="265" r:id="rId6"/>
    <p:sldId id="269" r:id="rId7"/>
    <p:sldId id="268" r:id="rId8"/>
    <p:sldId id="270" r:id="rId9"/>
    <p:sldId id="271" r:id="rId10"/>
    <p:sldId id="272" r:id="rId11"/>
    <p:sldId id="273" r:id="rId12"/>
    <p:sldId id="274" r:id="rId13"/>
    <p:sldId id="266" r:id="rId14"/>
    <p:sldId id="267" r:id="rId15"/>
    <p:sldId id="260" r:id="rId16"/>
    <p:sldId id="261" r:id="rId17"/>
    <p:sldId id="262" r:id="rId18"/>
    <p:sldId id="263" r:id="rId19"/>
    <p:sldId id="280" r:id="rId20"/>
    <p:sldId id="281" r:id="rId21"/>
    <p:sldId id="282" r:id="rId22"/>
    <p:sldId id="283" r:id="rId23"/>
    <p:sldId id="275" r:id="rId24"/>
    <p:sldId id="276" r:id="rId25"/>
    <p:sldId id="277" r:id="rId26"/>
    <p:sldId id="278" r:id="rId27"/>
    <p:sldId id="279" r:id="rId28"/>
    <p:sldId id="258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CC"/>
    <a:srgbClr val="F2F2F2"/>
    <a:srgbClr val="CC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CCCB0-8149-44C4-913A-D8352F7750C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D6C29-8CB0-45E1-B8B2-C35EF059A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1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1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C1C62-E4F6-DC27-E43F-C9442747A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25AD12-9395-E8FE-0A3F-EA8B79EFF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F917DC-B697-99B9-230B-149A027F7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83A85-35E4-3530-F80C-D25595062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20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EB4E1-3F97-6BA3-D8B5-995502D77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F570BB-35B0-D4B2-DB2B-42EEACE1E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64B887-627D-CAF4-6356-B926A5C8C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57D5D-E06E-A5A8-03EB-618C7D11A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91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F520D-A06A-40FE-AC58-46EFEDA4B8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47FDE-D553-7557-D361-3559A9FFA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3F2A34-7DAC-0EAA-5560-F8BC2EA71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5EAAB-CE42-BF1E-FCB4-A4FDBE1A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AAD934-A99A-B248-43EA-F906862A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95A0B-193C-48EB-8A4A-F997997C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5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A2B7F-DC46-FEB1-9114-A0B7E291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128B2D-152E-47AF-EB55-A693C33C9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E8C49-9594-EA2F-3966-8D6E1B44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2D1B7-A115-E75A-42B3-A3EC8ABF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76664-8636-D796-EF0C-6850D0F7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0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CB17B4-DB7D-1C05-A23E-4FC9F61C4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EA37FA-EBE4-B604-E7D0-09BFD3792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E8DF9-1EA3-0C95-F07C-E7730C55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4AE44-BCB3-D7A7-B3DD-95FA546A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0F417-8EAC-444D-AAD1-2330FC47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F2FDC-6F87-60F8-B986-E58D6C7B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2DEC3-EAEA-BF75-66BA-904A1C4BA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0F9DB-55EC-7D5F-3E1A-CF0305B2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D151C-AAC7-5FFB-A0B8-C732BD27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BB2B9-501B-EF24-6348-2C27486D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B71C8-2B26-A3F2-7211-75505F33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5E90F1-EC21-63DC-2829-7BDE9019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F71F5-FED0-0249-13F0-26DF616E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5A755-4DB7-8E1A-069E-BA9A897F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A5946-B5A0-922F-461C-93B87682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3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B2DAF-F2F0-FDE1-D25F-FD4DB553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8231A5-AAC0-3140-587E-8E4CF433F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5A2A23-EB82-27F7-049D-B573BD6AE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E249B-C862-FE0D-E790-08D1C5D6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493B6-7AF1-3773-E9C5-FF9F1235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50C034-DCCD-C699-2455-0B51E394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15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4A07D-F792-7101-8ECC-D8CC3A5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AD6897-4643-27A1-F2F1-4BE95D878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815387-5003-7A6A-898A-5F962105E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809182-AEED-0305-D806-D814C7C84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D3FC73-E184-23D3-E4C6-35679EF25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BC8856-B212-1B78-42BB-9CD6B252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378C29-44D0-68E8-7B06-3FC886CA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424F4B-E7DE-BCD0-A3ED-40989E5E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43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42E9-E947-A86E-4333-A9282763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C0E042-773A-FD62-D41C-82E65B64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437CDC-7213-0E57-C978-859F93CB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5FC0E1-E7EB-320E-F7FC-42B99CED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1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858485-A01E-6F26-7011-140926FF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2FD3E7-A412-F9DE-333F-A15CCA5A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0828B-A804-46F2-A383-19B2D6B1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7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6A934-2791-1789-489C-DE55F7A6E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9E979-14C9-1F4C-FD69-9C718940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288FD6-B836-44EC-BD1E-1FBC3F614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C63E59-C6CB-86F8-E708-4CA60994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D380E-39C9-9DB0-8B2E-A4EB7553A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491529-E6C0-83C2-F3B0-828079C3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2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64DC8-34DB-F82B-2609-8E2DB952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0675D1-6A20-3BE9-0F80-738E4EA7E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A30AF-945B-2CA6-800D-3BF5D421B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683C2-BC07-D913-1E12-EE46AF0F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9D0D70-F68A-5222-F954-39ADD2AA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57A72-4FAE-12B9-41BE-58612943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6EC57C-A573-794F-D690-9C6E57B8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8B696-352B-ADCA-3ED2-B58D5C784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DE619-58EF-401A-80DA-F01463A3A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FAA25-B131-4B95-BB60-30317789F80A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F4471A-E1AD-15F4-F800-CC6DB453F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994B4-24B8-F3B3-FBF7-CFBC168A7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7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0CB7EC-6C21-74CB-390D-F25679EBB65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ED53AE-9B0F-F395-83E0-842F44035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10" y="251191"/>
            <a:ext cx="11512989" cy="1104789"/>
          </a:xfrm>
        </p:spPr>
        <p:txBody>
          <a:bodyPr/>
          <a:lstStyle/>
          <a:p>
            <a:pPr algn="l"/>
            <a:r>
              <a:rPr lang="en-US" altLang="ko-KR" dirty="0" err="1"/>
              <a:t>Bycicle</a:t>
            </a:r>
            <a:r>
              <a:rPr lang="en-US" altLang="ko-KR" dirty="0"/>
              <a:t> App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1A15A1-8051-AF2D-2DB4-9A56C47C5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276" y="1446801"/>
            <a:ext cx="11467724" cy="436319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React Web Project</a:t>
            </a:r>
          </a:p>
          <a:p>
            <a:pPr algn="l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61F4E-0F3E-E3C0-01B6-5E904F51960A}"/>
              </a:ext>
            </a:extLst>
          </p:cNvPr>
          <p:cNvSpPr txBox="1"/>
          <p:nvPr/>
        </p:nvSpPr>
        <p:spPr>
          <a:xfrm>
            <a:off x="706170" y="1956733"/>
            <a:ext cx="1148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성지석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권영빈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조해성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강기종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황동주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DD8134-B4D6-E8BB-A1EE-F8B2239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9" r="11701" b="21473"/>
          <a:stretch>
            <a:fillRect/>
          </a:stretch>
        </p:blipFill>
        <p:spPr>
          <a:xfrm>
            <a:off x="0" y="2444947"/>
            <a:ext cx="12192000" cy="40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7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3EB2D-EFE6-E827-4EAB-DAE47AE06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EC50DEC-0B46-0FB1-A3F4-2AC9C408A59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90D33-B74F-9784-4678-CA8C945D1D3E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C1D25CD-18D8-CE2C-2ACA-86551D22A5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Footer_Privacy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Privacy.jsx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2F85D83-B074-23F0-B169-BE0C74E07486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개인정보 취급방침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DE7121F-92CD-8BDA-C453-1878A7FAD37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개인정보 취급방침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ACDECE-B325-256F-5583-4F38E44457BF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개인정보 처리방침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A924F21-610C-14DB-0E08-ABC2CD61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1" y="2041847"/>
            <a:ext cx="7481497" cy="3596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1418A-EAE6-9A6A-DA92-F9F00B9D7395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B024AE4-EB06-8C45-C0E9-045B9CA8F5D3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5518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0B342-B970-FE55-57FD-2E6F10D52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EF3C5E3-4EF9-F862-E31C-5F21DAE07F8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41C62-A477-5E26-509E-0C711D980209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5F50422-3161-2F42-6990-E655E1B928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Footer_InternalPolicy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InternalPolicy.jsx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E875C5-9D03-0F93-15D6-AC36892244D8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내부정보 관리규정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0432848-C7B7-22FD-89C4-9B2D6BE942C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내부정보 관리규정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77D0FF1-D141-CE0C-359F-DE0000E7433B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내부정보 관리규정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226D4C9-15AA-05D5-980C-0DFAD49C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1" y="2032323"/>
            <a:ext cx="7481497" cy="3616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562C4-B493-8B57-E916-C0AF20928C1A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49D56DE-8D8B-28FF-EC7D-76D51F58AE53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7005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9EC7-E4D7-6CC5-F542-36CD07F4C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4399212-4F55-F6DF-2641-11EACB6D51D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746B4-7873-2257-9E7D-BDC21BD6141C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795E7B8-A8DA-F14E-B0E0-6668DBAE21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D0B325-ED00-B292-1C4C-B2A51BB0D23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QnA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페이지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문의하기 버튼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A/S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자료실 하단부 공통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D6BB42A-ADDB-757D-3C9B-518918F74944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해당 질문 </a:t>
                      </a:r>
                      <a:r>
                        <a:rPr lang="ko-KR" altLang="en-US" sz="1200" dirty="0" err="1"/>
                        <a:t>토글</a:t>
                      </a:r>
                      <a:r>
                        <a:rPr lang="ko-KR" altLang="en-US" sz="1200" dirty="0"/>
                        <a:t>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답변이 확대되어 출력된다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해당 질문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답변을 클릭 다시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답변이 축소되어 사라진다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페이지로 전환된다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화면 우측 하단부에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출력된다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A155062-94E0-7472-2BAB-EE9ECF5BF602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19CC614-CF8F-823E-3DF5-AC49DAC1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6" y="1131311"/>
            <a:ext cx="7875707" cy="380263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40C79-F3B2-E20A-70E9-F6936C65E28D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581DEE0-2CAA-3C64-B217-EF90A3B5983C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F7B0A-09DB-8343-6B5F-8C227D24C965}"/>
              </a:ext>
            </a:extLst>
          </p:cNvPr>
          <p:cNvSpPr txBox="1"/>
          <p:nvPr/>
        </p:nvSpPr>
        <p:spPr>
          <a:xfrm>
            <a:off x="2519607" y="2208704"/>
            <a:ext cx="3576393" cy="46080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8863C9-51E9-5C06-0681-E7B9929F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817" y="2568966"/>
            <a:ext cx="4116676" cy="4003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AEEF6-D54C-8AA1-C91F-F7B690E8D3B8}"/>
              </a:ext>
            </a:extLst>
          </p:cNvPr>
          <p:cNvSpPr txBox="1"/>
          <p:nvPr/>
        </p:nvSpPr>
        <p:spPr>
          <a:xfrm>
            <a:off x="4168743" y="3431466"/>
            <a:ext cx="3965607" cy="270893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48DD13-82B9-D576-8788-13B8F540CB99}"/>
              </a:ext>
            </a:extLst>
          </p:cNvPr>
          <p:cNvSpPr/>
          <p:nvPr/>
        </p:nvSpPr>
        <p:spPr>
          <a:xfrm>
            <a:off x="2420106" y="212551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4A88663-8243-46A7-5DA0-5FA910156491}"/>
              </a:ext>
            </a:extLst>
          </p:cNvPr>
          <p:cNvCxnSpPr>
            <a:stCxn id="16" idx="1"/>
            <a:endCxn id="13" idx="1"/>
          </p:cNvCxnSpPr>
          <p:nvPr/>
        </p:nvCxnSpPr>
        <p:spPr>
          <a:xfrm rot="10800000" flipH="1" flipV="1">
            <a:off x="2519607" y="2439107"/>
            <a:ext cx="1649136" cy="2346826"/>
          </a:xfrm>
          <a:prstGeom prst="bentConnector3">
            <a:avLst>
              <a:gd name="adj1" fmla="val -138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402A129-8EAE-5D55-A73A-74FD4A97F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05" y="5016336"/>
            <a:ext cx="2545792" cy="1555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9D91B-73DF-B79F-8A00-1A054A28C478}"/>
              </a:ext>
            </a:extLst>
          </p:cNvPr>
          <p:cNvSpPr txBox="1"/>
          <p:nvPr/>
        </p:nvSpPr>
        <p:spPr>
          <a:xfrm>
            <a:off x="1330650" y="5297881"/>
            <a:ext cx="582742" cy="24296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E6C743-E591-1033-E704-193BE9A05EB9}"/>
              </a:ext>
            </a:extLst>
          </p:cNvPr>
          <p:cNvSpPr/>
          <p:nvPr/>
        </p:nvSpPr>
        <p:spPr>
          <a:xfrm>
            <a:off x="1231149" y="519838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890F0F-C97C-9576-0EE1-90FA7C0E27F8}"/>
              </a:ext>
            </a:extLst>
          </p:cNvPr>
          <p:cNvSpPr txBox="1"/>
          <p:nvPr/>
        </p:nvSpPr>
        <p:spPr>
          <a:xfrm>
            <a:off x="1330650" y="6111530"/>
            <a:ext cx="582742" cy="24296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BEF0BD-6D5B-7621-2245-23855475AA38}"/>
              </a:ext>
            </a:extLst>
          </p:cNvPr>
          <p:cNvSpPr/>
          <p:nvPr/>
        </p:nvSpPr>
        <p:spPr>
          <a:xfrm>
            <a:off x="1231149" y="601202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E4E4A4A-095D-A418-577F-E676F0100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817" y="5146247"/>
            <a:ext cx="1080379" cy="1425083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E6D63CF-4A14-EB38-5B2E-B382DEB40829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 flipV="1">
            <a:off x="1913392" y="5857174"/>
            <a:ext cx="1333139" cy="37583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B308FF-CA75-9497-82FB-39DE23FF0EE8}"/>
              </a:ext>
            </a:extLst>
          </p:cNvPr>
          <p:cNvSpPr txBox="1"/>
          <p:nvPr/>
        </p:nvSpPr>
        <p:spPr>
          <a:xfrm>
            <a:off x="3246531" y="5299803"/>
            <a:ext cx="742645" cy="111474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04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DDD83-F4D0-E343-409C-D8593D36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6DA3E80-322E-333B-DC17-39B0143C3C1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771FB-F0B0-E635-CE36-2E99AE410A5A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16D117D-9045-F335-6F9A-41F990AF6A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5881E3E-C70A-5534-AFA1-A4FD48D133B7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8AE0F96-8ECC-D4FE-E15D-7117A1DF5CC3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고객센터 텍스트를 출력한다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9328207-C09D-CCE2-3BCC-084B53F92940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43" name="그림 42">
            <a:extLst>
              <a:ext uri="{FF2B5EF4-FFF2-40B4-BE49-F238E27FC236}">
                <a16:creationId xmlns:a16="http://schemas.microsoft.com/office/drawing/2014/main" id="{D3475A77-34D3-4AE9-62BD-9C52CA86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6" y="1140007"/>
            <a:ext cx="7861137" cy="37976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1A7DF8-A491-63FA-FE4B-9F54727A0DE6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D9A253-A3D9-C7FB-C73A-A12E3B90F8A3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506AD7-3DB0-1028-7A9D-CA6AEF48DB89}"/>
              </a:ext>
            </a:extLst>
          </p:cNvPr>
          <p:cNvSpPr txBox="1"/>
          <p:nvPr/>
        </p:nvSpPr>
        <p:spPr>
          <a:xfrm>
            <a:off x="2519607" y="2208704"/>
            <a:ext cx="3576393" cy="273921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314B0D1-48B2-282B-7A4D-293148E7EF4A}"/>
              </a:ext>
            </a:extLst>
          </p:cNvPr>
          <p:cNvSpPr/>
          <p:nvPr/>
        </p:nvSpPr>
        <p:spPr>
          <a:xfrm>
            <a:off x="2420106" y="212551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2839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C9A97-2DF8-3FF7-82DC-AA8EC062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36468DE-ED89-8CD1-730A-801EB11F20A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DC92-EC9E-6B4B-81EC-5D2BC34D9806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6E919C5-AD9E-A388-8A73-2E855D9847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AD979BA-7E70-EC43-7CFB-D188F06A36EE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자료 파일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624119E-A365-198D-FD5C-0E2F65C48ED8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카테고리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카테고리 선택 옵션이 출력된다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옵션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카테고리의 자료들이 출력된다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자료 파일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자료의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PDF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파일을 새창으로 오픈한다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페이지로 전환된다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322E7E3-FE7A-9378-2BE3-0BE155C3A2C4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39D411D-C57B-A496-CE0F-6A2EE6E2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6" y="1131311"/>
            <a:ext cx="7875707" cy="3811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35CD7-10E5-241A-A358-53E83883AFBD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79FA00-8178-4267-06EF-F8D299EB8D1E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38933-EB61-66B7-0C5B-25AFBAC2E0AA}"/>
              </a:ext>
            </a:extLst>
          </p:cNvPr>
          <p:cNvSpPr txBox="1"/>
          <p:nvPr/>
        </p:nvSpPr>
        <p:spPr>
          <a:xfrm>
            <a:off x="2619107" y="2340531"/>
            <a:ext cx="603927" cy="36645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4190B-0D5A-ED55-7617-2ACD69945206}"/>
              </a:ext>
            </a:extLst>
          </p:cNvPr>
          <p:cNvSpPr/>
          <p:nvPr/>
        </p:nvSpPr>
        <p:spPr>
          <a:xfrm>
            <a:off x="2519606" y="225734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D86FC94-8DEE-DADC-6795-78FED5A4F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147" y="2687393"/>
            <a:ext cx="757658" cy="10688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0B306DE-EA5D-FB00-B1CE-1A9CFB4B6212}"/>
              </a:ext>
            </a:extLst>
          </p:cNvPr>
          <p:cNvSpPr txBox="1"/>
          <p:nvPr/>
        </p:nvSpPr>
        <p:spPr>
          <a:xfrm>
            <a:off x="1516506" y="2706987"/>
            <a:ext cx="757658" cy="1035860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A5D4890-EEBB-9BA2-7B89-CF76309C668A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1895335" y="2523759"/>
            <a:ext cx="723772" cy="18322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D616573-BC8F-8178-F73D-7F5DE48CA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32" y="4206818"/>
            <a:ext cx="3072141" cy="236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15A0946-0A99-37F8-ED77-1638AB34A140}"/>
              </a:ext>
            </a:extLst>
          </p:cNvPr>
          <p:cNvSpPr txBox="1"/>
          <p:nvPr/>
        </p:nvSpPr>
        <p:spPr>
          <a:xfrm>
            <a:off x="342826" y="4206817"/>
            <a:ext cx="3105019" cy="2360160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92A315F-262C-CB8C-0089-BCB0321D3823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>
          <a:xfrm rot="16200000" flipH="1">
            <a:off x="1663350" y="3974831"/>
            <a:ext cx="463970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BA803336-EFD3-B10E-784D-AEE1AC0BB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377" y="4732485"/>
            <a:ext cx="3403116" cy="1834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BB4E062-1D14-1697-9F79-FA1B3E3BBCA9}"/>
              </a:ext>
            </a:extLst>
          </p:cNvPr>
          <p:cNvSpPr txBox="1"/>
          <p:nvPr/>
        </p:nvSpPr>
        <p:spPr>
          <a:xfrm>
            <a:off x="2619107" y="2877331"/>
            <a:ext cx="3329020" cy="221530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CAA164F-8F1D-61DB-B72E-5300800ED546}"/>
              </a:ext>
            </a:extLst>
          </p:cNvPr>
          <p:cNvSpPr/>
          <p:nvPr/>
        </p:nvSpPr>
        <p:spPr>
          <a:xfrm>
            <a:off x="2519606" y="278688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A9A3AA4-63A6-207B-2E40-B180B121DAD3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rot="16200000" flipH="1">
            <a:off x="4600930" y="2781548"/>
            <a:ext cx="1593632" cy="222825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824CDDB-504D-D19C-2762-05171138D130}"/>
              </a:ext>
            </a:extLst>
          </p:cNvPr>
          <p:cNvSpPr txBox="1"/>
          <p:nvPr/>
        </p:nvSpPr>
        <p:spPr>
          <a:xfrm>
            <a:off x="4796605" y="4692493"/>
            <a:ext cx="3430540" cy="187448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7D7C65-D81A-731B-D221-3C9377148127}"/>
              </a:ext>
            </a:extLst>
          </p:cNvPr>
          <p:cNvSpPr txBox="1"/>
          <p:nvPr/>
        </p:nvSpPr>
        <p:spPr>
          <a:xfrm>
            <a:off x="3865356" y="4771173"/>
            <a:ext cx="837380" cy="24296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DB8B057-0697-3137-D594-D3868FC4F6C4}"/>
              </a:ext>
            </a:extLst>
          </p:cNvPr>
          <p:cNvSpPr/>
          <p:nvPr/>
        </p:nvSpPr>
        <p:spPr>
          <a:xfrm>
            <a:off x="3765855" y="467167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1631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2D50C-543C-54FF-FFC3-108E1B294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51A3BBD1-3013-A387-5977-7C43F8653BF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7CA15-9407-8EDB-BD0C-61B5BD514195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E4ED80-D3FC-DA8E-F21B-6F7C953B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19" y="1120706"/>
            <a:ext cx="5600700" cy="5438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444F8B-04F7-1061-C374-D1EFC1DC18E6}"/>
              </a:ext>
            </a:extLst>
          </p:cNvPr>
          <p:cNvSpPr txBox="1"/>
          <p:nvPr/>
        </p:nvSpPr>
        <p:spPr>
          <a:xfrm>
            <a:off x="1892174" y="6055112"/>
            <a:ext cx="4870851" cy="44937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624CA-C185-42C7-7A61-10D44652304B}"/>
              </a:ext>
            </a:extLst>
          </p:cNvPr>
          <p:cNvSpPr txBox="1"/>
          <p:nvPr/>
        </p:nvSpPr>
        <p:spPr>
          <a:xfrm>
            <a:off x="1892174" y="4966946"/>
            <a:ext cx="4870851" cy="46513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B6E97-1862-CD5C-7345-BD720289FDD1}"/>
              </a:ext>
            </a:extLst>
          </p:cNvPr>
          <p:cNvSpPr txBox="1"/>
          <p:nvPr/>
        </p:nvSpPr>
        <p:spPr>
          <a:xfrm>
            <a:off x="1883034" y="3982972"/>
            <a:ext cx="4870851" cy="99973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DED60-67E4-8EEC-436F-B12F853CB386}"/>
              </a:ext>
            </a:extLst>
          </p:cNvPr>
          <p:cNvSpPr txBox="1"/>
          <p:nvPr/>
        </p:nvSpPr>
        <p:spPr>
          <a:xfrm>
            <a:off x="1883034" y="2039219"/>
            <a:ext cx="4861711" cy="11928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773089E-30E7-E699-EA60-5E4F742F62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Login.jsx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Auth.jsx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6DBF2A-352D-1627-1221-42CA35AAA647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아이디와 비밀번호를 입력하는 칸</a:t>
                      </a:r>
                      <a:endParaRPr lang="en-US" altLang="ko-KR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외부 플랫폼 계정을 이용한 소셜 로그인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칸이 비어 있거나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잘못된 경우 경고문 출력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위치 변경될 수 있음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찾기 페이지로 이동하는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7DE2D84-DF9D-EFFD-CEFC-60B3E11E5C51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아이디와 비밀번호를 입력한 후 로그인 버튼을 누르면 공백여부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및 저장된 데이터 비교 후 로그인 혹은 에러 메시지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외부 플랫폼에 요청하여 토큰을 이용하여 로그인용 </a:t>
                      </a:r>
                      <a:r>
                        <a:rPr lang="en-US" altLang="ko-KR" sz="1200" dirty="0"/>
                        <a:t>ID</a:t>
                      </a:r>
                      <a:r>
                        <a:rPr lang="ko-KR" altLang="en-US" sz="1200" dirty="0"/>
                        <a:t>를 받아오고 이를 이용하여 접속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개발사항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페이지로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7F7E6C0-DAEA-B0C7-3A70-BC00D38CD385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3F5C2BF7-A795-4C5D-C511-F3FDAC1F146E}"/>
              </a:ext>
            </a:extLst>
          </p:cNvPr>
          <p:cNvSpPr/>
          <p:nvPr/>
        </p:nvSpPr>
        <p:spPr>
          <a:xfrm>
            <a:off x="1783533" y="189587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B1486-7505-3C4A-0C3F-F7082BBA0D8A}"/>
              </a:ext>
            </a:extLst>
          </p:cNvPr>
          <p:cNvSpPr/>
          <p:nvPr/>
        </p:nvSpPr>
        <p:spPr>
          <a:xfrm>
            <a:off x="1783533" y="38454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AB9798-2531-FABD-E1C9-69C6824DA7BF}"/>
              </a:ext>
            </a:extLst>
          </p:cNvPr>
          <p:cNvSpPr/>
          <p:nvPr/>
        </p:nvSpPr>
        <p:spPr>
          <a:xfrm>
            <a:off x="1792673" y="535398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22F776C-0A0D-902B-76EA-57B7E16E7ED3}"/>
              </a:ext>
            </a:extLst>
          </p:cNvPr>
          <p:cNvSpPr/>
          <p:nvPr/>
        </p:nvSpPr>
        <p:spPr>
          <a:xfrm>
            <a:off x="1783533" y="591968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04041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0C179-4CFE-9C36-60D8-A91A7F489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92EE200-2D2F-C167-42F7-DFB41E71A13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28E10-CA81-5E2D-92BE-15E3DB1F9400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8A174-6D5E-F1C0-69F7-6990FF72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324" y="1113341"/>
            <a:ext cx="4667250" cy="5495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473BF-8547-89B3-7DD0-70CEFFF1C65A}"/>
              </a:ext>
            </a:extLst>
          </p:cNvPr>
          <p:cNvSpPr txBox="1"/>
          <p:nvPr/>
        </p:nvSpPr>
        <p:spPr>
          <a:xfrm>
            <a:off x="5016469" y="2094873"/>
            <a:ext cx="1683945" cy="41994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2B4F4-1FA2-E8B4-C17B-BE4EB82AB077}"/>
              </a:ext>
            </a:extLst>
          </p:cNvPr>
          <p:cNvSpPr txBox="1"/>
          <p:nvPr/>
        </p:nvSpPr>
        <p:spPr>
          <a:xfrm>
            <a:off x="2060324" y="2044038"/>
            <a:ext cx="4693561" cy="455412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0DA2DC2-45F0-42E0-7187-92750CD00A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SignUp.jsx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1A91CEF-ABFF-7292-6F95-60373E8878D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991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회원가입 정보 입력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제출 버튼 추가 예정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991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중복 확인 버튼 추가 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DC603A2-D14A-ED31-EAE2-43926AA5F18F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134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정보 입력 후 제출 시 해당 내용을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전달하여 저장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134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입력받은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데이터가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등록된 데이터와 동일한지 여부 판단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FC52315-691F-846F-70CA-725C9FFC32E4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49AC2DF3-6006-84AC-3CDE-2FF83FE62C1A}"/>
              </a:ext>
            </a:extLst>
          </p:cNvPr>
          <p:cNvSpPr/>
          <p:nvPr/>
        </p:nvSpPr>
        <p:spPr>
          <a:xfrm>
            <a:off x="1783533" y="189587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2BB3C0-7C8E-0669-B126-87C3E6FDCBD2}"/>
              </a:ext>
            </a:extLst>
          </p:cNvPr>
          <p:cNvSpPr/>
          <p:nvPr/>
        </p:nvSpPr>
        <p:spPr>
          <a:xfrm>
            <a:off x="4889808" y="2212007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2598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A8FBC-5963-76EC-DB24-831E4D79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9BC8F-F176-05C4-BC3F-E73A98D03BC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EECBC-353A-FB1E-4455-95F026466EB3}"/>
              </a:ext>
            </a:extLst>
          </p:cNvPr>
          <p:cNvSpPr txBox="1"/>
          <p:nvPr/>
        </p:nvSpPr>
        <p:spPr>
          <a:xfrm>
            <a:off x="68828" y="963957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8F4A01D-23E0-783A-4513-8F0E1C2C4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94" y="1048586"/>
            <a:ext cx="8002514" cy="5676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2E5B50-D71D-44E4-F6FA-993E572FB35F}"/>
              </a:ext>
            </a:extLst>
          </p:cNvPr>
          <p:cNvSpPr txBox="1"/>
          <p:nvPr/>
        </p:nvSpPr>
        <p:spPr>
          <a:xfrm>
            <a:off x="317794" y="1432340"/>
            <a:ext cx="8002513" cy="529246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8FEDA-E587-BFB1-8A22-903BB9D80144}"/>
              </a:ext>
            </a:extLst>
          </p:cNvPr>
          <p:cNvSpPr txBox="1"/>
          <p:nvPr/>
        </p:nvSpPr>
        <p:spPr>
          <a:xfrm>
            <a:off x="2634558" y="1491697"/>
            <a:ext cx="1946495" cy="246062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2CD76-5EBB-38A1-9CBC-D1A912BEDBC1}"/>
              </a:ext>
            </a:extLst>
          </p:cNvPr>
          <p:cNvSpPr txBox="1"/>
          <p:nvPr/>
        </p:nvSpPr>
        <p:spPr>
          <a:xfrm>
            <a:off x="1898193" y="4090612"/>
            <a:ext cx="4861711" cy="192994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EE81-9923-A7C7-0ABB-45D2803C46D5}"/>
              </a:ext>
            </a:extLst>
          </p:cNvPr>
          <p:cNvSpPr txBox="1"/>
          <p:nvPr/>
        </p:nvSpPr>
        <p:spPr>
          <a:xfrm>
            <a:off x="5051480" y="6101392"/>
            <a:ext cx="3259420" cy="227280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5752B2E-2032-CBFE-6E06-71623CE35E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프로필 관리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Profile.jsx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2EACD8B-1A56-124E-7C74-F009A8FB43E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등록된 내용을 규격에 맞게 나열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항목별 등록된 정보 변경 버튼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해당 부분은 다른 항목으로 교체 예정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회원탈퇴 버튼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20B6CE2-298D-57C3-69B2-948B56039922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 정보를 이용하여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접속하고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정보를 조회하여 등록된 내용을 각 요소에 배치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각 항목별 인풋 창과 하단에 변경 버튼을 보여주며 회원 정보 수정을 진행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수신설정 등의 요소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대신 성별 등 추가적인 요소 추가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 정보를 이용하여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접속 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회원탈퇴 절차 진행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7D6C33F-454F-E085-8728-A376020B3F62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프로필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44987871-E682-9730-9AAF-FB646DEC5C89}"/>
              </a:ext>
            </a:extLst>
          </p:cNvPr>
          <p:cNvSpPr/>
          <p:nvPr/>
        </p:nvSpPr>
        <p:spPr>
          <a:xfrm>
            <a:off x="238291" y="129405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01A3E88-02D9-01CF-DE95-DA02C73BC004}"/>
              </a:ext>
            </a:extLst>
          </p:cNvPr>
          <p:cNvSpPr/>
          <p:nvPr/>
        </p:nvSpPr>
        <p:spPr>
          <a:xfrm>
            <a:off x="4553893" y="176041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B3BA638-577A-DBB3-0F0D-2098CCB9D267}"/>
              </a:ext>
            </a:extLst>
          </p:cNvPr>
          <p:cNvSpPr/>
          <p:nvPr/>
        </p:nvSpPr>
        <p:spPr>
          <a:xfrm>
            <a:off x="1798693" y="397652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5998448-68F3-E5DF-BB32-672F2AEE379B}"/>
              </a:ext>
            </a:extLst>
          </p:cNvPr>
          <p:cNvSpPr/>
          <p:nvPr/>
        </p:nvSpPr>
        <p:spPr>
          <a:xfrm>
            <a:off x="4921635" y="614969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1251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3A549-A57A-8893-B46E-2E0A9C6B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6617284-03A9-EE9A-45FF-28200718CC0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6B6C1-118B-7F72-57F3-18D5E48C4D62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97F06F-AC32-CF05-F58B-CCDBC17D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959668"/>
            <a:ext cx="8269209" cy="566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5D72F5-BE31-3EEF-8759-335102C81E7B}"/>
              </a:ext>
            </a:extLst>
          </p:cNvPr>
          <p:cNvSpPr txBox="1"/>
          <p:nvPr/>
        </p:nvSpPr>
        <p:spPr>
          <a:xfrm>
            <a:off x="132027" y="1684607"/>
            <a:ext cx="3697588" cy="494002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512D8-0E56-7965-A622-4E1D98FAF16B}"/>
              </a:ext>
            </a:extLst>
          </p:cNvPr>
          <p:cNvSpPr txBox="1"/>
          <p:nvPr/>
        </p:nvSpPr>
        <p:spPr>
          <a:xfrm>
            <a:off x="3885063" y="1675221"/>
            <a:ext cx="4475053" cy="494002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F0F03-5348-9622-C131-F45DC0AF144E}"/>
              </a:ext>
            </a:extLst>
          </p:cNvPr>
          <p:cNvSpPr txBox="1"/>
          <p:nvPr/>
        </p:nvSpPr>
        <p:spPr>
          <a:xfrm>
            <a:off x="132027" y="959667"/>
            <a:ext cx="8228089" cy="4345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D31BA47-DD31-9F5E-DD70-E6783B4E03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IdPass.jsx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1E5E82A-12D2-F87F-5913-421D5E902284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상단 탭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찾기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비밀번호 찾기 선택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찾기를 누른 후의 화면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비밀번호 찾기를 누른 후 아이디를 입력하여 일치하면 나오는 화면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FAA429-18BC-15E3-8B30-709953E24401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처음 들어올 때 누른 쪽으로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상단 탭을 이용하여 다른 쪽으로 이동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이름과 전화번호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성별을 이용하는 간단한 본인 인증 절차 사용</a:t>
                      </a:r>
                      <a:r>
                        <a:rPr lang="en-US" altLang="ko-KR" sz="1200" dirty="0"/>
                        <a:t>.(DB </a:t>
                      </a:r>
                      <a:r>
                        <a:rPr lang="ko-KR" altLang="en-US" sz="1200" dirty="0"/>
                        <a:t>데이터와 비교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입력 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성별이 맞을 경우 새 비밀번호를 입력 받고 비밀번호를 변경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A3CF39-78AC-94DA-D38E-14E2A6990B83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찾기 페이지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915CA5A-FAAB-494C-1161-B887D2E6D493}"/>
              </a:ext>
            </a:extLst>
          </p:cNvPr>
          <p:cNvSpPr/>
          <p:nvPr/>
        </p:nvSpPr>
        <p:spPr>
          <a:xfrm>
            <a:off x="32527" y="88178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DF0083-0E71-2B63-7069-1BBBB235FFDD}"/>
              </a:ext>
            </a:extLst>
          </p:cNvPr>
          <p:cNvSpPr/>
          <p:nvPr/>
        </p:nvSpPr>
        <p:spPr>
          <a:xfrm>
            <a:off x="54694" y="2879487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36FEABE-3D8D-F97E-0023-7483D417BA0A}"/>
              </a:ext>
            </a:extLst>
          </p:cNvPr>
          <p:cNvSpPr/>
          <p:nvPr/>
        </p:nvSpPr>
        <p:spPr>
          <a:xfrm>
            <a:off x="6095998" y="159405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4318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B52A4-8889-2D6D-992C-23708615F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, 도표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591708-5E59-82C0-CA02-F97C7D5B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" y="1530820"/>
            <a:ext cx="8382001" cy="4447943"/>
          </a:xfrm>
          <a:prstGeom prst="rect">
            <a:avLst/>
          </a:prstGeom>
        </p:spPr>
      </p:pic>
      <p:pic>
        <p:nvPicPr>
          <p:cNvPr id="5" name="그림 4" descr="텍스트, 바퀴, 자전거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F18EC9-BD52-9672-7FE7-F48CB37A3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9" y="1922610"/>
            <a:ext cx="8150272" cy="4157694"/>
          </a:xfrm>
          <a:prstGeom prst="rect">
            <a:avLst/>
          </a:prstGeom>
        </p:spPr>
      </p:pic>
      <p:pic>
        <p:nvPicPr>
          <p:cNvPr id="6" name="그림 5" descr="지도, 텍스트, 아틀라스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EC3EA4-2217-E141-74EF-9EBD11283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2" y="1713067"/>
            <a:ext cx="8148459" cy="40514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75E976B-8014-4EFC-A7D7-ECA9CC298ED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847A9-82CA-E3C9-76D4-8397D1A6BC77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B87A062-9E2D-4999-619F-A9CFA7C4DB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Products_menu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Products.jsx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BBD2EA6-2DF2-32F6-9BFA-0B7104F8F8C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카테고리별 주소 변경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카테고리별 제품 리스트 변경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서브 메뉴 삽입</a:t>
                      </a:r>
                      <a:endParaRPr lang="ko-KR" altLang="en-US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E15EA2A-DF92-BA69-2033-40B3E92B7A4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UseParams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훅을 사용하여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URL의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카테고리 별 주소 출력(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category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Props를</a:t>
                      </a:r>
                      <a:r>
                        <a:rPr lang="ko-KR" altLang="en-US" sz="1200" dirty="0"/>
                        <a:t> 이용하여 카테고리별 제품 리스트를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메인 헤더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부분에 </a:t>
                      </a:r>
                      <a:r>
                        <a:rPr lang="ko-KR" altLang="en-US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hover이벤트를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주어 자전거 구매부분에 서브메뉴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519C6F2-D42F-5D0C-E178-8A2CC1023897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 리스트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황동주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2025-10-30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58AD9125-EE18-2565-9C22-3F8C4010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25" y="1184356"/>
            <a:ext cx="2924175" cy="438150"/>
          </a:xfrm>
          <a:prstGeom prst="rect">
            <a:avLst/>
          </a:prstGeom>
        </p:spPr>
      </p:pic>
      <p:pic>
        <p:nvPicPr>
          <p:cNvPr id="15" name="그림 14" descr="텍스트, 폰트, 스크린샷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915525-3A56-851A-CB6C-B72299264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59" y="1617233"/>
            <a:ext cx="2938763" cy="495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A24A04-C789-1953-AAA9-F0FB802E5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03" y="2109234"/>
            <a:ext cx="2937075" cy="4381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ABDD88-637A-A41B-9ED7-BB7EB06BF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164" y="2546463"/>
            <a:ext cx="2936352" cy="438150"/>
          </a:xfrm>
          <a:prstGeom prst="rect">
            <a:avLst/>
          </a:prstGeom>
        </p:spPr>
      </p:pic>
      <p:pic>
        <p:nvPicPr>
          <p:cNvPr id="18" name="그림 17" descr="텍스트, 스크린샷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60C3E8-B85B-0A40-A4C4-CDF17753D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681" y="1918827"/>
            <a:ext cx="4057650" cy="1076325"/>
          </a:xfrm>
          <a:prstGeom prst="rect">
            <a:avLst/>
          </a:prstGeom>
        </p:spPr>
      </p:pic>
      <p:pic>
        <p:nvPicPr>
          <p:cNvPr id="19" name="그림 18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8B1393-EA87-FA8D-A499-7C1806FF5A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7643" y="1181160"/>
            <a:ext cx="3133725" cy="695325"/>
          </a:xfrm>
          <a:prstGeom prst="rect">
            <a:avLst/>
          </a:prstGeom>
        </p:spPr>
      </p:pic>
      <p:pic>
        <p:nvPicPr>
          <p:cNvPr id="20" name="그림 19" descr="텍스트, 바퀴, 자전거 바퀴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E42663-ACE0-5720-77D2-4BEC567928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324" y="3354871"/>
            <a:ext cx="5113808" cy="3117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4F064-59BA-6AD4-5D24-67F7EFEFB423}"/>
              </a:ext>
            </a:extLst>
          </p:cNvPr>
          <p:cNvSpPr txBox="1"/>
          <p:nvPr/>
        </p:nvSpPr>
        <p:spPr>
          <a:xfrm>
            <a:off x="322227" y="1145819"/>
            <a:ext cx="3023275" cy="187326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5BC86FC-FC76-A535-2A8E-7A27276B40BB}"/>
              </a:ext>
            </a:extLst>
          </p:cNvPr>
          <p:cNvSpPr/>
          <p:nvPr/>
        </p:nvSpPr>
        <p:spPr>
          <a:xfrm>
            <a:off x="242724" y="100753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48DB3C-68AB-EFD5-FEA7-27AA12B76BB8}"/>
              </a:ext>
            </a:extLst>
          </p:cNvPr>
          <p:cNvSpPr txBox="1"/>
          <p:nvPr/>
        </p:nvSpPr>
        <p:spPr>
          <a:xfrm>
            <a:off x="3809026" y="1145819"/>
            <a:ext cx="4084305" cy="183879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E9EE783-2745-1692-0360-0AB056887605}"/>
              </a:ext>
            </a:extLst>
          </p:cNvPr>
          <p:cNvSpPr/>
          <p:nvPr/>
        </p:nvSpPr>
        <p:spPr>
          <a:xfrm>
            <a:off x="3729523" y="100753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A381A-0C9D-5241-9851-EB812634EB95}"/>
              </a:ext>
            </a:extLst>
          </p:cNvPr>
          <p:cNvSpPr txBox="1"/>
          <p:nvPr/>
        </p:nvSpPr>
        <p:spPr>
          <a:xfrm>
            <a:off x="1376249" y="3401972"/>
            <a:ext cx="5113808" cy="307012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5FEA94A-ECF3-80FE-821C-B077F1680488}"/>
              </a:ext>
            </a:extLst>
          </p:cNvPr>
          <p:cNvSpPr/>
          <p:nvPr/>
        </p:nvSpPr>
        <p:spPr>
          <a:xfrm>
            <a:off x="1296746" y="326368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965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AB99E1-1E40-0C2D-CEB1-5608EC2B0F0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C968936-C716-82B7-3AA6-4C02A1F98734}"/>
              </a:ext>
            </a:extLst>
          </p:cNvPr>
          <p:cNvSpPr txBox="1">
            <a:spLocks/>
          </p:cNvSpPr>
          <p:nvPr/>
        </p:nvSpPr>
        <p:spPr>
          <a:xfrm>
            <a:off x="838200" y="1113576"/>
            <a:ext cx="10515600" cy="534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주제 선정 이유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B718727-41E2-BF93-D350-8E31D67C60A6}"/>
              </a:ext>
            </a:extLst>
          </p:cNvPr>
          <p:cNvSpPr/>
          <p:nvPr/>
        </p:nvSpPr>
        <p:spPr>
          <a:xfrm>
            <a:off x="1394234" y="2256575"/>
            <a:ext cx="1330860" cy="1330860"/>
          </a:xfrm>
          <a:prstGeom prst="ellipse">
            <a:avLst/>
          </a:prstGeom>
          <a:noFill/>
          <a:ln>
            <a:solidFill>
              <a:srgbClr val="0077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FBEB020-5140-958F-F00F-4F00AA432F0E}"/>
              </a:ext>
            </a:extLst>
          </p:cNvPr>
          <p:cNvCxnSpPr>
            <a:stCxn id="8" idx="4"/>
          </p:cNvCxnSpPr>
          <p:nvPr/>
        </p:nvCxnSpPr>
        <p:spPr>
          <a:xfrm>
            <a:off x="2059664" y="3587435"/>
            <a:ext cx="0" cy="332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9494CBBB-7B2A-D583-4007-C33735D54897}"/>
              </a:ext>
            </a:extLst>
          </p:cNvPr>
          <p:cNvSpPr/>
          <p:nvPr/>
        </p:nvSpPr>
        <p:spPr>
          <a:xfrm>
            <a:off x="3938258" y="2256575"/>
            <a:ext cx="1330860" cy="1330860"/>
          </a:xfrm>
          <a:prstGeom prst="ellipse">
            <a:avLst/>
          </a:prstGeom>
          <a:noFill/>
          <a:ln>
            <a:solidFill>
              <a:srgbClr val="0077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9DE83EC-FBCA-94CF-5335-7DAFD4D4CCA6}"/>
              </a:ext>
            </a:extLst>
          </p:cNvPr>
          <p:cNvCxnSpPr>
            <a:stCxn id="14" idx="4"/>
          </p:cNvCxnSpPr>
          <p:nvPr/>
        </p:nvCxnSpPr>
        <p:spPr>
          <a:xfrm>
            <a:off x="4603688" y="3587435"/>
            <a:ext cx="0" cy="332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561B5C7-BD39-6201-ED7E-9DBF83C42F84}"/>
              </a:ext>
            </a:extLst>
          </p:cNvPr>
          <p:cNvSpPr/>
          <p:nvPr/>
        </p:nvSpPr>
        <p:spPr>
          <a:xfrm>
            <a:off x="6482281" y="2256575"/>
            <a:ext cx="1330860" cy="1330860"/>
          </a:xfrm>
          <a:prstGeom prst="ellipse">
            <a:avLst/>
          </a:prstGeom>
          <a:noFill/>
          <a:ln>
            <a:solidFill>
              <a:srgbClr val="0077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745670-691C-99E8-BC84-232B34ABCAC4}"/>
              </a:ext>
            </a:extLst>
          </p:cNvPr>
          <p:cNvCxnSpPr>
            <a:stCxn id="16" idx="4"/>
          </p:cNvCxnSpPr>
          <p:nvPr/>
        </p:nvCxnSpPr>
        <p:spPr>
          <a:xfrm>
            <a:off x="7147711" y="3587435"/>
            <a:ext cx="0" cy="332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7929652-4872-66D7-FA7F-89C0BE5130D4}"/>
              </a:ext>
            </a:extLst>
          </p:cNvPr>
          <p:cNvSpPr/>
          <p:nvPr/>
        </p:nvSpPr>
        <p:spPr>
          <a:xfrm>
            <a:off x="9026304" y="2256575"/>
            <a:ext cx="1330860" cy="1330860"/>
          </a:xfrm>
          <a:prstGeom prst="ellipse">
            <a:avLst/>
          </a:prstGeom>
          <a:noFill/>
          <a:ln>
            <a:solidFill>
              <a:srgbClr val="0077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9F4FD4-B630-7008-06F1-2909C3BEAB56}"/>
              </a:ext>
            </a:extLst>
          </p:cNvPr>
          <p:cNvCxnSpPr>
            <a:stCxn id="18" idx="4"/>
          </p:cNvCxnSpPr>
          <p:nvPr/>
        </p:nvCxnSpPr>
        <p:spPr>
          <a:xfrm>
            <a:off x="9691734" y="3587435"/>
            <a:ext cx="0" cy="332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45ACB1-5FE5-D516-46E6-7E476753E79E}"/>
              </a:ext>
            </a:extLst>
          </p:cNvPr>
          <p:cNvSpPr/>
          <p:nvPr/>
        </p:nvSpPr>
        <p:spPr>
          <a:xfrm>
            <a:off x="0" y="3920151"/>
            <a:ext cx="12191987" cy="126748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F71DC0-8E9B-432E-27C3-5D3808C3ECFA}"/>
              </a:ext>
            </a:extLst>
          </p:cNvPr>
          <p:cNvSpPr txBox="1"/>
          <p:nvPr/>
        </p:nvSpPr>
        <p:spPr>
          <a:xfrm>
            <a:off x="914401" y="4707428"/>
            <a:ext cx="2290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프론트엔드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, DB </a:t>
            </a:r>
            <a:r>
              <a:rPr lang="ko-KR" altLang="en-US" sz="1400" dirty="0"/>
              <a:t>등 다양한 기술 스택 적용 및 실전 경험을 통한 학습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C9DB0F-0B35-2F6C-0A3D-F5189708F3D1}"/>
              </a:ext>
            </a:extLst>
          </p:cNvPr>
          <p:cNvSpPr txBox="1"/>
          <p:nvPr/>
        </p:nvSpPr>
        <p:spPr>
          <a:xfrm>
            <a:off x="3548960" y="4707428"/>
            <a:ext cx="2109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실무와 유사한 경험을 통해 비즈니스 모델에 대한 이해도 상승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6C07F-BEEB-5814-1A9E-A2F1678107DD}"/>
              </a:ext>
            </a:extLst>
          </p:cNvPr>
          <p:cNvSpPr txBox="1"/>
          <p:nvPr/>
        </p:nvSpPr>
        <p:spPr>
          <a:xfrm>
            <a:off x="6096000" y="4707428"/>
            <a:ext cx="210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예약 관련 기능</a:t>
            </a:r>
            <a:r>
              <a:rPr lang="en-US" altLang="ko-KR" sz="1400" dirty="0"/>
              <a:t>, </a:t>
            </a:r>
            <a:r>
              <a:rPr lang="ko-KR" altLang="en-US" sz="1400" dirty="0"/>
              <a:t>검색</a:t>
            </a:r>
            <a:r>
              <a:rPr lang="en-US" altLang="ko-KR" sz="1400" dirty="0"/>
              <a:t>, </a:t>
            </a:r>
            <a:r>
              <a:rPr lang="ko-KR" altLang="en-US" sz="1400" dirty="0"/>
              <a:t>필터링 등 유저 편의성에 대한 고민을 통해 </a:t>
            </a:r>
            <a:r>
              <a:rPr lang="ko-KR" altLang="en-US" sz="1400" dirty="0" err="1"/>
              <a:t>기획적</a:t>
            </a:r>
            <a:r>
              <a:rPr lang="ko-KR" altLang="en-US" sz="1400" dirty="0"/>
              <a:t> 역량 상승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2889B-1CC2-68F2-E4A8-9FEDBCEDF3DC}"/>
              </a:ext>
            </a:extLst>
          </p:cNvPr>
          <p:cNvSpPr txBox="1"/>
          <p:nvPr/>
        </p:nvSpPr>
        <p:spPr>
          <a:xfrm>
            <a:off x="8546471" y="4707428"/>
            <a:ext cx="2290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팀원 간의 협업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기획 등 다양한 측면의 프로젝트 관리 능력 향상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97D00C-E517-414E-34C3-3AE0272B9479}"/>
              </a:ext>
            </a:extLst>
          </p:cNvPr>
          <p:cNvSpPr txBox="1"/>
          <p:nvPr/>
        </p:nvSpPr>
        <p:spPr>
          <a:xfrm>
            <a:off x="1416891" y="4174763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REASON 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D01628-104B-C991-EF07-2B68DC0C0FF6}"/>
              </a:ext>
            </a:extLst>
          </p:cNvPr>
          <p:cNvSpPr txBox="1"/>
          <p:nvPr/>
        </p:nvSpPr>
        <p:spPr>
          <a:xfrm>
            <a:off x="3960915" y="4174763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REASON 2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7143B5-6722-BA1B-CF2A-D64956992B0E}"/>
              </a:ext>
            </a:extLst>
          </p:cNvPr>
          <p:cNvSpPr txBox="1"/>
          <p:nvPr/>
        </p:nvSpPr>
        <p:spPr>
          <a:xfrm>
            <a:off x="6504939" y="4174763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REASON 3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B262E-1FF6-EEB8-0A92-2BAFF7E4128A}"/>
              </a:ext>
            </a:extLst>
          </p:cNvPr>
          <p:cNvSpPr txBox="1"/>
          <p:nvPr/>
        </p:nvSpPr>
        <p:spPr>
          <a:xfrm>
            <a:off x="9048961" y="4174763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REASON 4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9E285BA-5918-9CFD-98B6-66FC0BAAA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93" y="2585225"/>
            <a:ext cx="668140" cy="6681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B396D5-5207-B15A-4BB2-508E467D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61" y="2469519"/>
            <a:ext cx="787652" cy="7876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10F264F-E0A8-7CA0-1F1E-542FB51E8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56" y="2558351"/>
            <a:ext cx="737110" cy="73711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8CC9550-EF05-3921-3509-DBF1A5479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63" y="2592835"/>
            <a:ext cx="668140" cy="6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E8E03-9DFA-CF21-D2BC-4A869CC57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, 도표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267575-ABC3-C977-CE7B-0F9EB27CC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" y="1530820"/>
            <a:ext cx="8382001" cy="44479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D83B2E-5FA5-C957-BCD3-02D96BB0CBA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F1AFC-998A-79B3-6368-8B6169429428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 descr="지도, 텍스트, 아틀라스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B1605C-B795-A6FF-3FDC-FC9A9C9D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2" y="1713067"/>
            <a:ext cx="8148459" cy="4051488"/>
          </a:xfrm>
          <a:prstGeom prst="rect">
            <a:avLst/>
          </a:prstGeom>
        </p:spPr>
      </p:pic>
      <p:pic>
        <p:nvPicPr>
          <p:cNvPr id="5" name="그림 4" descr="텍스트, 바퀴, 자전거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64AF52-0B87-3634-6086-A76596EF2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9" y="1922610"/>
            <a:ext cx="8150272" cy="4157694"/>
          </a:xfrm>
          <a:prstGeom prst="rect">
            <a:avLst/>
          </a:prstGeom>
        </p:spPr>
      </p:pic>
      <p:pic>
        <p:nvPicPr>
          <p:cNvPr id="3" name="그림 2" descr="텍스트, 바퀴, 자전거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D04C1C-40B0-05DD-B0B0-952E70526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82" y="1779006"/>
            <a:ext cx="7533409" cy="37156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A0CDA-5FBD-8F88-4A85-00CE2C00D871}"/>
              </a:ext>
            </a:extLst>
          </p:cNvPr>
          <p:cNvSpPr txBox="1"/>
          <p:nvPr/>
        </p:nvSpPr>
        <p:spPr>
          <a:xfrm>
            <a:off x="501655" y="1815752"/>
            <a:ext cx="7585936" cy="371448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6E965-16BE-C469-C46A-45B3B1E3EF01}"/>
              </a:ext>
            </a:extLst>
          </p:cNvPr>
          <p:cNvSpPr txBox="1"/>
          <p:nvPr/>
        </p:nvSpPr>
        <p:spPr>
          <a:xfrm>
            <a:off x="1503846" y="2441863"/>
            <a:ext cx="6137279" cy="260997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2A50668-50EE-FDF4-8F1F-4061708949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Products_menu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ProductDetail.jsx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FE3CF16-BB22-5D34-48B1-0F94722D84CA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제품 상세페이지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제품 상세 내용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구매 , 장바구니, 대리점 찾기 버튼 활성화</a:t>
                      </a: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552FC3E-88B6-08B1-37BA-C1F9C9208DB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UseParams</a:t>
                      </a: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훅을 사용하여 </a:t>
                      </a:r>
                      <a:r>
                        <a:rPr 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URL의</a:t>
                      </a: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카테고리 별 주소 출력 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(category,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pid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UseSelector로</a:t>
                      </a:r>
                      <a:r>
                        <a:rPr lang="ko-KR" altLang="en-US" sz="1200" dirty="0"/>
                        <a:t> 가져온 객체를 이용하여 사세 정보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UseNavigate와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dispatch를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이용하여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장바구니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및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구매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페이지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32B8034-CF3E-0BA8-19A3-DBD265A9F2FC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 리스트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황동주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2025-10-30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D43ED400-E656-E795-F853-9CAFEFB00DA8}"/>
              </a:ext>
            </a:extLst>
          </p:cNvPr>
          <p:cNvSpPr/>
          <p:nvPr/>
        </p:nvSpPr>
        <p:spPr>
          <a:xfrm>
            <a:off x="422152" y="167746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ABB5ECF-BAF4-4FC7-E7EA-0B0A1ED96A0C}"/>
              </a:ext>
            </a:extLst>
          </p:cNvPr>
          <p:cNvSpPr/>
          <p:nvPr/>
        </p:nvSpPr>
        <p:spPr>
          <a:xfrm>
            <a:off x="1424343" y="230357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1939A-FB46-72E7-097B-15DC50E83B7A}"/>
              </a:ext>
            </a:extLst>
          </p:cNvPr>
          <p:cNvSpPr txBox="1"/>
          <p:nvPr/>
        </p:nvSpPr>
        <p:spPr>
          <a:xfrm>
            <a:off x="4651988" y="3999231"/>
            <a:ext cx="2989137" cy="27025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F04980-CCD9-7D0E-9682-5F735AD11503}"/>
              </a:ext>
            </a:extLst>
          </p:cNvPr>
          <p:cNvSpPr/>
          <p:nvPr/>
        </p:nvSpPr>
        <p:spPr>
          <a:xfrm>
            <a:off x="4572485" y="386094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32882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D7D9-B150-D804-BB58-A028721B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, 도표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A10B07-305F-A8C6-1D97-555A1582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" y="1530820"/>
            <a:ext cx="8382001" cy="4447943"/>
          </a:xfrm>
          <a:prstGeom prst="rect">
            <a:avLst/>
          </a:prstGeom>
        </p:spPr>
      </p:pic>
      <p:pic>
        <p:nvPicPr>
          <p:cNvPr id="5" name="그림 4" descr="텍스트, 바퀴, 자전거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736BC1-C9E6-4465-8746-7F967E8C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9" y="1922610"/>
            <a:ext cx="8150272" cy="4157694"/>
          </a:xfrm>
          <a:prstGeom prst="rect">
            <a:avLst/>
          </a:prstGeom>
        </p:spPr>
      </p:pic>
      <p:pic>
        <p:nvPicPr>
          <p:cNvPr id="6" name="그림 5" descr="지도, 텍스트, 아틀라스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7A5BDA-601C-40CF-0633-A827DF24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2" y="1713067"/>
            <a:ext cx="8148459" cy="40514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A9DA149-7D4E-7190-75CE-E9FA8270F90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2DFD1-FC93-74D0-0D6B-CA47780C5FCB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DE400CB-ED37-1D9F-494A-9E1E4AA045A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Products_menu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StoreLocation.jsx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6ADF86-8FCD-1402-2C5E-8B26C17815A2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카카오지도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대리점 리스트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주소검색기능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A9962E-CCED-00F6-8941-7BF28D4472FE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Map.jsx컴포넌트를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활용하여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카카오맵api를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로드하여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지도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useEffect와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useSelector를</a:t>
                      </a:r>
                      <a:r>
                        <a:rPr lang="ko-KR" altLang="en-US" sz="1200" dirty="0"/>
                        <a:t> 이용하여 데이터를 가져와 리스트 출력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useState를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이용하여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실시간으로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저장하여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filter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매서드로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검색어로 새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배열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FA83D88-BF61-0B17-E35E-2E19550244B6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 리스트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황동주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2025-10-30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 descr="텍스트, 지도, 스크린샷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940EB7-0EAF-13C8-CE6A-212343E26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1711468"/>
            <a:ext cx="8031307" cy="37467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A48871-8F78-0E50-0D33-F77F89DB23DD}"/>
              </a:ext>
            </a:extLst>
          </p:cNvPr>
          <p:cNvSpPr txBox="1"/>
          <p:nvPr/>
        </p:nvSpPr>
        <p:spPr>
          <a:xfrm>
            <a:off x="3115364" y="2525129"/>
            <a:ext cx="4761152" cy="293312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2D32B6-AA64-2BF3-9606-9774FA2D9E65}"/>
              </a:ext>
            </a:extLst>
          </p:cNvPr>
          <p:cNvSpPr/>
          <p:nvPr/>
        </p:nvSpPr>
        <p:spPr>
          <a:xfrm>
            <a:off x="3035860" y="238684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81E787-49E6-D23D-25DF-81A38899E6D9}"/>
              </a:ext>
            </a:extLst>
          </p:cNvPr>
          <p:cNvSpPr txBox="1"/>
          <p:nvPr/>
        </p:nvSpPr>
        <p:spPr>
          <a:xfrm>
            <a:off x="596899" y="2524726"/>
            <a:ext cx="2380576" cy="45250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444090-A473-E365-CC09-A2238FD5557A}"/>
              </a:ext>
            </a:extLst>
          </p:cNvPr>
          <p:cNvSpPr/>
          <p:nvPr/>
        </p:nvSpPr>
        <p:spPr>
          <a:xfrm>
            <a:off x="517395" y="238643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03A33-D4C0-2B41-6B25-8C05F39E3F9F}"/>
              </a:ext>
            </a:extLst>
          </p:cNvPr>
          <p:cNvSpPr txBox="1"/>
          <p:nvPr/>
        </p:nvSpPr>
        <p:spPr>
          <a:xfrm>
            <a:off x="596899" y="2973271"/>
            <a:ext cx="2380576" cy="248498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AB8841-0238-57B8-AABC-127B53A00211}"/>
              </a:ext>
            </a:extLst>
          </p:cNvPr>
          <p:cNvSpPr/>
          <p:nvPr/>
        </p:nvSpPr>
        <p:spPr>
          <a:xfrm>
            <a:off x="388869" y="294976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17876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, 도표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E91C99-62B9-3A5A-2FE1-63F2B705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" y="1530820"/>
            <a:ext cx="8382001" cy="4447943"/>
          </a:xfrm>
          <a:prstGeom prst="rect">
            <a:avLst/>
          </a:prstGeom>
        </p:spPr>
      </p:pic>
      <p:pic>
        <p:nvPicPr>
          <p:cNvPr id="5" name="그림 4" descr="텍스트, 바퀴, 자전거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810680-3607-9AA5-4A06-431FB257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9" y="1922610"/>
            <a:ext cx="8150272" cy="4157694"/>
          </a:xfrm>
          <a:prstGeom prst="rect">
            <a:avLst/>
          </a:prstGeom>
        </p:spPr>
      </p:pic>
      <p:pic>
        <p:nvPicPr>
          <p:cNvPr id="6" name="그림 5" descr="지도, 텍스트, 아틀라스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DC5C09-C5BE-6243-E0BD-89E942E54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2" y="1713067"/>
            <a:ext cx="8148459" cy="40514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3223FD-5754-96D8-2CB6-CFE9EA58DC0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D1F0F-24B7-BECA-A348-1596FA78BA1C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F86D9FC-2B9E-A8F1-6DE9-C6A363A8DEC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Products_menu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cart.jsx</a:t>
                      </a:r>
                      <a:endParaRPr lang="ko-KR" altLang="en-US" sz="16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F4C79DF-C1BB-959B-C41B-89C272508FCB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장바구니 상품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상품 수량 변경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결제하기 버튼 기능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56199A1-A81C-A562-017A-6190DAEBBD3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useSelector를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데이터를 가져와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UseDispatch를</a:t>
                      </a:r>
                      <a:r>
                        <a:rPr lang="ko-KR" altLang="en-US" sz="1200" dirty="0"/>
                        <a:t> 이용하여 수량 변경 함수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전역객체의 정보를 이용하여 카카오페이 결제 </a:t>
                      </a:r>
                      <a:r>
                        <a:rPr lang="ko-KR" altLang="en-US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API를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호출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3E369F-6704-390C-F69D-021B6D3BED23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 리스트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황동주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2025-10-30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2" name="그림 11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D3D2BA-B97B-B09B-BAC9-62D809CD7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88" y="1719684"/>
            <a:ext cx="7381875" cy="424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812713-D123-AB9D-47E1-0F513BB2D02A}"/>
              </a:ext>
            </a:extLst>
          </p:cNvPr>
          <p:cNvSpPr txBox="1"/>
          <p:nvPr/>
        </p:nvSpPr>
        <p:spPr>
          <a:xfrm>
            <a:off x="687951" y="1708755"/>
            <a:ext cx="7411012" cy="305750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116B33E-CB9A-D66A-6370-BE44DA49F2F0}"/>
              </a:ext>
            </a:extLst>
          </p:cNvPr>
          <p:cNvSpPr/>
          <p:nvPr/>
        </p:nvSpPr>
        <p:spPr>
          <a:xfrm>
            <a:off x="608447" y="157046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2C1F87-12CE-F0F5-B677-5A158ECA285E}"/>
              </a:ext>
            </a:extLst>
          </p:cNvPr>
          <p:cNvSpPr txBox="1"/>
          <p:nvPr/>
        </p:nvSpPr>
        <p:spPr>
          <a:xfrm>
            <a:off x="6445956" y="2433858"/>
            <a:ext cx="1014099" cy="43367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7FA58D-4341-8E61-6628-34AE379F60FD}"/>
              </a:ext>
            </a:extLst>
          </p:cNvPr>
          <p:cNvSpPr/>
          <p:nvPr/>
        </p:nvSpPr>
        <p:spPr>
          <a:xfrm>
            <a:off x="6366452" y="229557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7281D-D7EA-169E-3309-354622D9E2D0}"/>
              </a:ext>
            </a:extLst>
          </p:cNvPr>
          <p:cNvSpPr txBox="1"/>
          <p:nvPr/>
        </p:nvSpPr>
        <p:spPr>
          <a:xfrm>
            <a:off x="724042" y="5513126"/>
            <a:ext cx="7261114" cy="43367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44844B-0EDE-18D2-B3E8-5E44A7DE463D}"/>
              </a:ext>
            </a:extLst>
          </p:cNvPr>
          <p:cNvSpPr/>
          <p:nvPr/>
        </p:nvSpPr>
        <p:spPr>
          <a:xfrm>
            <a:off x="644538" y="537483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10039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596DF-5793-12DC-FCA5-1A0B1A3C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8399940-2470-79ED-3FDA-3188EC773CDD}"/>
              </a:ext>
            </a:extLst>
          </p:cNvPr>
          <p:cNvSpPr txBox="1"/>
          <p:nvPr/>
        </p:nvSpPr>
        <p:spPr>
          <a:xfrm>
            <a:off x="23386" y="0"/>
            <a:ext cx="12168614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F52E7-E1A5-100E-E702-022D269875E1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89B665-ACF3-AE00-1B0E-E88D45D1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4" y="1289767"/>
            <a:ext cx="8251485" cy="5426464"/>
          </a:xfrm>
          <a:prstGeom prst="rect">
            <a:avLst/>
          </a:prstGeom>
        </p:spPr>
      </p:pic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2FEB970-D66F-FC20-4906-A73B39BF19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Bike_rental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Rental.jsx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171155-E19F-2A16-83EF-92DC41423E8C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지도가 보여지는 영역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좌표 값을 기준 찍혀 있는 마커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 자전거의 실시간 정보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대여를 위한 결제 페이지로 이동되는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61EC39B-6EBA-6CD1-8FA8-AAADFF82316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실시간 대여 자전거의 위치의 마커가 보여지는 지도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해당 마커를 이벤트 시 대여 자전거의 정보가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 자전거의 상태 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대여를 위한 결제 페이지로의 이동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00828D1-B448-3693-DB5A-5974F882E340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대여 자전거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권용빈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4F3EA1-9E3C-39DB-A88C-1080B2EBE9CA}"/>
              </a:ext>
            </a:extLst>
          </p:cNvPr>
          <p:cNvSpPr txBox="1"/>
          <p:nvPr/>
        </p:nvSpPr>
        <p:spPr>
          <a:xfrm>
            <a:off x="1837852" y="1289767"/>
            <a:ext cx="6545657" cy="542646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1DCA03A-AC40-03EB-9AEC-A9010B2628F9}"/>
              </a:ext>
            </a:extLst>
          </p:cNvPr>
          <p:cNvSpPr/>
          <p:nvPr/>
        </p:nvSpPr>
        <p:spPr>
          <a:xfrm>
            <a:off x="4999484" y="373630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6E771-B534-BD01-B1E2-0DD2D31BD30D}"/>
              </a:ext>
            </a:extLst>
          </p:cNvPr>
          <p:cNvSpPr txBox="1"/>
          <p:nvPr/>
        </p:nvSpPr>
        <p:spPr>
          <a:xfrm>
            <a:off x="132024" y="1281188"/>
            <a:ext cx="1705829" cy="543504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EDFF420-226D-CCB1-E323-AC1C1035F3D5}"/>
              </a:ext>
            </a:extLst>
          </p:cNvPr>
          <p:cNvSpPr/>
          <p:nvPr/>
        </p:nvSpPr>
        <p:spPr>
          <a:xfrm>
            <a:off x="3020083" y="336048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7A9DC5-B639-9029-0ED8-F0F8239CBEB8}"/>
              </a:ext>
            </a:extLst>
          </p:cNvPr>
          <p:cNvSpPr/>
          <p:nvPr/>
        </p:nvSpPr>
        <p:spPr>
          <a:xfrm>
            <a:off x="1557196" y="188624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C272DBF-80A1-9E7C-C5E8-DF4E91D614E7}"/>
              </a:ext>
            </a:extLst>
          </p:cNvPr>
          <p:cNvSpPr/>
          <p:nvPr/>
        </p:nvSpPr>
        <p:spPr>
          <a:xfrm>
            <a:off x="455487" y="454418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85199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076ED-015E-4BC4-2958-0BEF7383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BAEA5A3-17CA-74BA-4106-9F0C50C274A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A3DC2-3883-DD69-0EF3-D87D829B9850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EE0D526-9715-C08C-F30D-1154A4C3E66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Bike_rental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Maps.jsx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E6B67D2-8EAC-7399-06FC-831A8DA1E960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자전거의 위치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 자전거의 실시간 위치 이미지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일러스트로 대체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 자전거의 위도 값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경도 값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스테이션 슬롯에 남아있는 자전거의 정보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2DFA123-73B2-8C02-718B-A392A59A53A1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341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실시간 자전거의 위치를 참조하여 실제 위치를 반영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실제 앱 같은 경우 사용자가 하차 후 반납 과정에서 촬영한 이미지를 반영 하지만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에 이미지 정보가 포함돼지 않아 일러스트로 대체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 자전거가 현재 위치한 위도와 경도 값을 반영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보다 정확한 위치를 유저에게 전달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어린이와 함께 탑승할 수 있는 자전거가 실제로 스테이션에 존재하는 지에 대한 정보 반영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F7558FF-6FE1-B051-4181-298D5D964FAE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대여 자전거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권용빈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CCD337-88BA-4B57-A8F2-29AA2500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59" y="1046170"/>
            <a:ext cx="3190619" cy="5587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30939-07CA-4206-D129-5FE883984958}"/>
              </a:ext>
            </a:extLst>
          </p:cNvPr>
          <p:cNvSpPr txBox="1"/>
          <p:nvPr/>
        </p:nvSpPr>
        <p:spPr>
          <a:xfrm>
            <a:off x="2662460" y="1079200"/>
            <a:ext cx="3190618" cy="59569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C1E7EAA-26F2-C568-F3C4-038A570FE5D8}"/>
              </a:ext>
            </a:extLst>
          </p:cNvPr>
          <p:cNvSpPr/>
          <p:nvPr/>
        </p:nvSpPr>
        <p:spPr>
          <a:xfrm>
            <a:off x="5370676" y="127754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24887-E9B6-CF25-106A-5733712CFF93}"/>
              </a:ext>
            </a:extLst>
          </p:cNvPr>
          <p:cNvSpPr txBox="1"/>
          <p:nvPr/>
        </p:nvSpPr>
        <p:spPr>
          <a:xfrm>
            <a:off x="2662458" y="1674891"/>
            <a:ext cx="3190618" cy="267077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C367D76-9929-7600-13A2-4C9301444E1D}"/>
              </a:ext>
            </a:extLst>
          </p:cNvPr>
          <p:cNvSpPr/>
          <p:nvPr/>
        </p:nvSpPr>
        <p:spPr>
          <a:xfrm>
            <a:off x="4391393" y="185303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C549D-7B63-ED4A-3EDD-375842AF3631}"/>
              </a:ext>
            </a:extLst>
          </p:cNvPr>
          <p:cNvSpPr txBox="1"/>
          <p:nvPr/>
        </p:nvSpPr>
        <p:spPr>
          <a:xfrm>
            <a:off x="2662457" y="4345663"/>
            <a:ext cx="3190619" cy="93250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A0B895-4AB8-6614-DF10-EFABE2F2B417}"/>
              </a:ext>
            </a:extLst>
          </p:cNvPr>
          <p:cNvSpPr/>
          <p:nvPr/>
        </p:nvSpPr>
        <p:spPr>
          <a:xfrm>
            <a:off x="4969306" y="454040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B8BF7-B525-55AC-3C7E-2DE8EE0F8838}"/>
              </a:ext>
            </a:extLst>
          </p:cNvPr>
          <p:cNvSpPr txBox="1"/>
          <p:nvPr/>
        </p:nvSpPr>
        <p:spPr>
          <a:xfrm>
            <a:off x="2662456" y="5278170"/>
            <a:ext cx="3190620" cy="135584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64F83A4-5324-3A19-6E22-8A42E956ED74}"/>
              </a:ext>
            </a:extLst>
          </p:cNvPr>
          <p:cNvSpPr/>
          <p:nvPr/>
        </p:nvSpPr>
        <p:spPr>
          <a:xfrm>
            <a:off x="4678087" y="584401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79190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9149-F2B0-E9BD-49CA-FEC4FFF1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F86BA9B-2F59-6356-A64C-8EB3900172F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D1CA1-CCC6-8422-F2CB-414E93E0D4F9}"/>
              </a:ext>
            </a:extLst>
          </p:cNvPr>
          <p:cNvSpPr txBox="1"/>
          <p:nvPr/>
        </p:nvSpPr>
        <p:spPr>
          <a:xfrm>
            <a:off x="132028" y="98087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4DA54A0-B477-1ED2-E3DA-28C18DBB8A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Bike_rental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Maps.jsx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6171034-6540-729B-469C-2EDE4123D12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버튼 이벤트 시 결제 정보로 이동</a:t>
                      </a:r>
                    </a:p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버튼 이벤트 시 대여 자전거 정보 창이 사라진다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955F30B-A6CB-141E-99EB-E396DE5A2CC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1"/>
          <a:ext cx="3467478" cy="3224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748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06273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326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53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onClick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이용하여 결제페이지를 불러오거나 이동 되어진다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231541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마커를 클릭하면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오픈되는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정보창을 상태관리 함수를 이용하여 관리하는데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&lt;Maps data={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selectedMarker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onClose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={() =&gt; {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setSelectedMarker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(null) }} /&gt;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컴포넌트 태그에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onClose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이벤트를 할당하여 버튼 태그를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이벤트하면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창이 사라진다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C3E99C1-11A1-8A77-E638-FB8EC6B38945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대여 자전거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권용빈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73EDF09-D75E-73E0-C405-136DE0D1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68" y="959668"/>
            <a:ext cx="2607403" cy="5770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F4F00-5CDF-4515-BF4B-662335D38147}"/>
              </a:ext>
            </a:extLst>
          </p:cNvPr>
          <p:cNvSpPr txBox="1"/>
          <p:nvPr/>
        </p:nvSpPr>
        <p:spPr>
          <a:xfrm>
            <a:off x="987568" y="5506344"/>
            <a:ext cx="2607403" cy="108457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F58009-7911-791A-ED19-920403E2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804" y="2969086"/>
            <a:ext cx="4142871" cy="17420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0E272B-7154-E7F2-0864-1714ABF419EE}"/>
              </a:ext>
            </a:extLst>
          </p:cNvPr>
          <p:cNvSpPr txBox="1"/>
          <p:nvPr/>
        </p:nvSpPr>
        <p:spPr>
          <a:xfrm>
            <a:off x="3917803" y="2969086"/>
            <a:ext cx="4142871" cy="79715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6A2F2F9-E8DD-3086-27B4-286E9AFF8D10}"/>
              </a:ext>
            </a:extLst>
          </p:cNvPr>
          <p:cNvSpPr/>
          <p:nvPr/>
        </p:nvSpPr>
        <p:spPr>
          <a:xfrm>
            <a:off x="4901027" y="326098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64A8CD-636B-1357-FE64-A8A8060DFFC6}"/>
              </a:ext>
            </a:extLst>
          </p:cNvPr>
          <p:cNvSpPr txBox="1"/>
          <p:nvPr/>
        </p:nvSpPr>
        <p:spPr>
          <a:xfrm>
            <a:off x="3917803" y="3857724"/>
            <a:ext cx="4142871" cy="76189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A1A73B8-6EDD-90A7-F51D-FB3F934621F2}"/>
              </a:ext>
            </a:extLst>
          </p:cNvPr>
          <p:cNvSpPr/>
          <p:nvPr/>
        </p:nvSpPr>
        <p:spPr>
          <a:xfrm>
            <a:off x="7055665" y="413917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975D5C-DA69-D3BB-AF49-421F4EF11C37}"/>
              </a:ext>
            </a:extLst>
          </p:cNvPr>
          <p:cNvCxnSpPr>
            <a:stCxn id="9" idx="3"/>
            <a:endCxn id="23" idx="2"/>
          </p:cNvCxnSpPr>
          <p:nvPr/>
        </p:nvCxnSpPr>
        <p:spPr>
          <a:xfrm flipV="1">
            <a:off x="3594971" y="4619622"/>
            <a:ext cx="2394268" cy="1429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4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4DEBC-8B73-32A1-7021-1261707E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13664F1-D826-005D-4960-2AD63DF4A34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C9A53-E4C7-2D9F-2D84-C5A69FBD96FB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9EA3FBF-39EA-351E-E490-49CB890340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Bike_rental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Rental.jsx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4FC5F44-137E-48BB-8030-1825B0785EA1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전체 공유 대여 자전거의 위치가 지도에 반영</a:t>
                      </a:r>
                      <a:endParaRPr lang="en-US" altLang="ko-KR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추후 변경 되어질 마커의 수량과 실시간 위치가 반영 되어질 유저의 위치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C242107-4967-4B5A-55A3-2F4EB1FFA3C6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개발 단계에서는 자전거의 위치 정보가 전부 반영되기 때문에 데이터가 보여지는데 까지 시간이 오래 소요 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실시간 사용자의 위치를 반영하여 반경 </a:t>
                      </a:r>
                      <a:r>
                        <a:rPr lang="en-US" altLang="ko-KR" sz="1200" dirty="0"/>
                        <a:t>2km</a:t>
                      </a:r>
                      <a:r>
                        <a:rPr lang="ko-KR" altLang="en-US" sz="1200" dirty="0"/>
                        <a:t>안의 공유 대여 자전거의 데이터만 반영하도록 변경 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889B654-5B3E-A7F0-7967-09F31825F89F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대여 자전거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권용빈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90F2D43-4941-3E8F-8E9C-2B190B46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44" y="1602465"/>
            <a:ext cx="3579893" cy="2507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223631-D274-3D7D-88FD-39D62D09A410}"/>
              </a:ext>
            </a:extLst>
          </p:cNvPr>
          <p:cNvSpPr txBox="1"/>
          <p:nvPr/>
        </p:nvSpPr>
        <p:spPr>
          <a:xfrm>
            <a:off x="1218443" y="1602464"/>
            <a:ext cx="3579894" cy="250753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E5FF84-05B2-F9D5-2C65-ECCC67621098}"/>
              </a:ext>
            </a:extLst>
          </p:cNvPr>
          <p:cNvSpPr/>
          <p:nvPr/>
        </p:nvSpPr>
        <p:spPr>
          <a:xfrm>
            <a:off x="2908889" y="275673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AF1D29-CF4B-927A-F413-2588C6AF6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055" y="2955732"/>
            <a:ext cx="3325688" cy="3279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4FFD71-CC7D-64B3-87DE-89CEA7B840D5}"/>
              </a:ext>
            </a:extLst>
          </p:cNvPr>
          <p:cNvSpPr txBox="1"/>
          <p:nvPr/>
        </p:nvSpPr>
        <p:spPr>
          <a:xfrm>
            <a:off x="3772055" y="2955732"/>
            <a:ext cx="3325688" cy="327901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6626F8-6EDB-97AF-582D-950C37E7651A}"/>
              </a:ext>
            </a:extLst>
          </p:cNvPr>
          <p:cNvSpPr/>
          <p:nvPr/>
        </p:nvSpPr>
        <p:spPr>
          <a:xfrm>
            <a:off x="5335398" y="4495737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07273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35DB7-7BE5-26B2-E68B-5A9F7E74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BA9585A-27FC-A39D-46DE-695B764F08CC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1ABB0-0210-99CE-49E7-91E515653B82}"/>
              </a:ext>
            </a:extLst>
          </p:cNvPr>
          <p:cNvSpPr txBox="1"/>
          <p:nvPr/>
        </p:nvSpPr>
        <p:spPr>
          <a:xfrm>
            <a:off x="132028" y="955380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4CC6EDA-DAD6-5ED8-B43D-424BF8E019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Bike_rental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RentalPayment.jsx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577E0B6-4264-0BA9-E343-517CBBEB0494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개발 예정인 결제 화면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CA46F27-343F-DE0D-CDCB-EF31A5F3E7F6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1"/>
          <a:ext cx="3567820" cy="3243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63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789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후불 식 결제가 아닌 선 불식 결제를 반영예정 시간당 기본 요금을 정하고 시간이 추가 될 때마다 요금이 발생하는 반식을 반영 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4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4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4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36443F2-A040-6C63-BD57-C823E0589ECE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대여 자전거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권용빈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C1A69D-B3F1-761D-ADC1-910C7530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480" y="1797456"/>
            <a:ext cx="3838575" cy="407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36658-96C6-6AEF-A322-9F269C84B333}"/>
              </a:ext>
            </a:extLst>
          </p:cNvPr>
          <p:cNvSpPr txBox="1"/>
          <p:nvPr/>
        </p:nvSpPr>
        <p:spPr>
          <a:xfrm>
            <a:off x="2338479" y="1820478"/>
            <a:ext cx="3838575" cy="405367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64FFDB5-8F53-B123-CA0F-68A3C5E79905}"/>
              </a:ext>
            </a:extLst>
          </p:cNvPr>
          <p:cNvSpPr/>
          <p:nvPr/>
        </p:nvSpPr>
        <p:spPr>
          <a:xfrm>
            <a:off x="4158265" y="376180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5453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23223FD-5754-96D8-2CB6-CFE9EA58DC0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D1F0F-24B7-BECA-A348-1596FA78BA1C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3E52CD-07AD-0805-61E1-C47B348C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7" y="1801639"/>
            <a:ext cx="8247476" cy="43125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AB5D3C-949D-E560-351D-481CB8554A31}"/>
              </a:ext>
            </a:extLst>
          </p:cNvPr>
          <p:cNvSpPr txBox="1"/>
          <p:nvPr/>
        </p:nvSpPr>
        <p:spPr>
          <a:xfrm>
            <a:off x="2041525" y="1801636"/>
            <a:ext cx="6337978" cy="430071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C4C41F-4C01-84F1-AC0D-2371152618E1}"/>
              </a:ext>
            </a:extLst>
          </p:cNvPr>
          <p:cNvSpPr txBox="1"/>
          <p:nvPr/>
        </p:nvSpPr>
        <p:spPr>
          <a:xfrm>
            <a:off x="132028" y="1801638"/>
            <a:ext cx="1895948" cy="9285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F86D9FC-2B9E-A8F1-6DE9-C6A363A8D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160156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Travel_menu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Travel.jsx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F4C79DF-C1BB-959B-C41B-89C272508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91642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지도영역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편의시설 선택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선택 메뉴에 해당하는 정보 리스트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리스트에서 선택된 항목 상세 정보 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56199A1-A81C-A562-017A-6190DAEBB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8574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지도영역에 자전거 대표 여행지를 마커로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여행지 중 한 곳의 마커를 클릭 시 편의시설 선택 메뉴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메뉴 클릭 시 메뉴에 해당하는 정보 리스트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리스트에서 항목 선택 시 상세 정보 창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3E369F-6704-390C-F69D-021B6D3BE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87863"/>
              </p:ext>
            </p:extLst>
          </p:nvPr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여행지 추천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성지석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C7A2AA2-E01C-7DA4-3A1A-8C2684D59A2D}"/>
              </a:ext>
            </a:extLst>
          </p:cNvPr>
          <p:cNvSpPr txBox="1"/>
          <p:nvPr/>
        </p:nvSpPr>
        <p:spPr>
          <a:xfrm>
            <a:off x="141080" y="2759570"/>
            <a:ext cx="1895949" cy="334422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54344D5-1353-02E5-9D96-E250AD75C344}"/>
              </a:ext>
            </a:extLst>
          </p:cNvPr>
          <p:cNvSpPr/>
          <p:nvPr/>
        </p:nvSpPr>
        <p:spPr>
          <a:xfrm>
            <a:off x="122975" y="253114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D3245-A47B-96FE-818F-FA7ABA791A7A}"/>
              </a:ext>
            </a:extLst>
          </p:cNvPr>
          <p:cNvSpPr txBox="1"/>
          <p:nvPr/>
        </p:nvSpPr>
        <p:spPr>
          <a:xfrm>
            <a:off x="2118512" y="1873980"/>
            <a:ext cx="1955548" cy="414657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15F8E6A-FCBA-3753-EF24-CC20FB77A8F3}"/>
              </a:ext>
            </a:extLst>
          </p:cNvPr>
          <p:cNvSpPr/>
          <p:nvPr/>
        </p:nvSpPr>
        <p:spPr>
          <a:xfrm>
            <a:off x="2145671" y="188922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920C960-9874-E966-DB23-8A069E6DDE6E}"/>
              </a:ext>
            </a:extLst>
          </p:cNvPr>
          <p:cNvSpPr/>
          <p:nvPr/>
        </p:nvSpPr>
        <p:spPr>
          <a:xfrm>
            <a:off x="2037030" y="157991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9F4ABA-8454-704A-20DD-C55A319D046E}"/>
              </a:ext>
            </a:extLst>
          </p:cNvPr>
          <p:cNvSpPr/>
          <p:nvPr/>
        </p:nvSpPr>
        <p:spPr>
          <a:xfrm>
            <a:off x="126749" y="158140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E7F2261-14B2-A141-EDC8-B5AB05AD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517" b="-5538"/>
          <a:stretch>
            <a:fillRect/>
          </a:stretch>
        </p:blipFill>
        <p:spPr>
          <a:xfrm>
            <a:off x="171734" y="1864264"/>
            <a:ext cx="1352972" cy="2289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5595EE-E943-C280-5766-F0AC4BD1E9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05" t="4487"/>
          <a:stretch>
            <a:fillRect/>
          </a:stretch>
        </p:blipFill>
        <p:spPr>
          <a:xfrm>
            <a:off x="175740" y="2103986"/>
            <a:ext cx="1539624" cy="2071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0801BC-B7B9-2F4F-08FE-D97CF4C8CA41}"/>
              </a:ext>
            </a:extLst>
          </p:cNvPr>
          <p:cNvSpPr txBox="1"/>
          <p:nvPr/>
        </p:nvSpPr>
        <p:spPr>
          <a:xfrm>
            <a:off x="126748" y="1801640"/>
            <a:ext cx="1901228" cy="56131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702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35219-16A5-52DA-4BBF-D901A2FF3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7CC487-7731-B656-F223-8904DBE9B9CC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3957DBD-DAA5-CAD0-E82E-2BCE51FA7525}"/>
              </a:ext>
            </a:extLst>
          </p:cNvPr>
          <p:cNvSpPr txBox="1">
            <a:spLocks/>
          </p:cNvSpPr>
          <p:nvPr/>
        </p:nvSpPr>
        <p:spPr>
          <a:xfrm>
            <a:off x="1" y="2876605"/>
            <a:ext cx="12192000" cy="1104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/>
              <a:t>THANK YOU.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28327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482CAB-E1A1-0681-47A4-8F34560DCC5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B21CBB-F34E-D7D3-A36D-3606B027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576"/>
            <a:ext cx="10515600" cy="534154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역할 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758F4CD-2042-F3DB-D82E-6C2E173C20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940084"/>
              </p:ext>
            </p:extLst>
          </p:nvPr>
        </p:nvGraphicFramePr>
        <p:xfrm>
          <a:off x="838201" y="1952373"/>
          <a:ext cx="105276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1047">
                  <a:extLst>
                    <a:ext uri="{9D8B030D-6E8A-4147-A177-3AD203B41FA5}">
                      <a16:colId xmlns:a16="http://schemas.microsoft.com/office/drawing/2014/main" val="1910354880"/>
                    </a:ext>
                  </a:extLst>
                </a:gridCol>
                <a:gridCol w="5540720">
                  <a:extLst>
                    <a:ext uri="{9D8B030D-6E8A-4147-A177-3AD203B41FA5}">
                      <a16:colId xmlns:a16="http://schemas.microsoft.com/office/drawing/2014/main" val="3009358661"/>
                    </a:ext>
                  </a:extLst>
                </a:gridCol>
                <a:gridCol w="2565902">
                  <a:extLst>
                    <a:ext uri="{9D8B030D-6E8A-4147-A177-3AD203B41FA5}">
                      <a16:colId xmlns:a16="http://schemas.microsoft.com/office/drawing/2014/main" val="1856277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역할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8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대표 여행지 별 장소 추천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성지석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50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공유 자전거 대여 서브 페이지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권용빈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2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effectLst/>
                        </a:rPr>
                        <a:t>회원 정보 관리</a:t>
                      </a:r>
                      <a:r>
                        <a:rPr lang="en-US" altLang="ko-KR" sz="1200" b="0" dirty="0">
                          <a:effectLst/>
                        </a:rPr>
                        <a:t>(</a:t>
                      </a:r>
                      <a:r>
                        <a:rPr lang="ko-KR" altLang="en-US" sz="1200" b="0" dirty="0">
                          <a:effectLst/>
                        </a:rPr>
                        <a:t>로그인</a:t>
                      </a:r>
                      <a:r>
                        <a:rPr lang="en-US" altLang="ko-KR" sz="1200" b="0" dirty="0">
                          <a:effectLst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</a:rPr>
                        <a:t>가입</a:t>
                      </a:r>
                      <a:r>
                        <a:rPr lang="en-US" altLang="ko-KR" sz="1200" b="0" dirty="0">
                          <a:effectLst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</a:rPr>
                        <a:t>수정</a:t>
                      </a:r>
                      <a:r>
                        <a:rPr lang="en-US" altLang="ko-KR" sz="1200" b="0" dirty="0">
                          <a:effectLst/>
                        </a:rPr>
                        <a:t>)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8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메인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홈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고객센터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챗봇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강기종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001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자전거 구매 사이트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황동주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917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44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28D3B-E619-BA07-F027-5AD97BAE4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C80ADE1-964F-B780-CEEE-BE5FA1D86D5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95D63-08C8-CBDF-D154-B156E53AF035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080ABAF-604E-3681-5E68-E747335E97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Home_Header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Header.jsx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4F4D8F8-DC25-9EBB-F5FD-CB7BD0794C8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메인 로고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네비게이션 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고객센터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로그인 링크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검색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햄버거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76229D3-1250-13D6-9E90-C7C74EF87F0E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1"/>
          <a:ext cx="3567820" cy="3211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582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로고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홈으로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네비게이션 바 메뉴 클릭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해당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812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 클릭 시 해당 페이지로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검색 버튼 클릭 시 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오픈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크기로 화면 축소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아이콘만 출력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반응형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크기로 화면 축소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햄버거 메뉴로 변환됨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네비게이션 메뉴 출력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반응형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04A894-1ED7-A3C6-4122-AA69B809610B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1018348-EEE5-59AE-B99C-8F2C7748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9" y="1291060"/>
            <a:ext cx="7945171" cy="450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51C1-28A0-BD4F-D564-C0E55C41C453}"/>
              </a:ext>
            </a:extLst>
          </p:cNvPr>
          <p:cNvSpPr txBox="1"/>
          <p:nvPr/>
        </p:nvSpPr>
        <p:spPr>
          <a:xfrm>
            <a:off x="486855" y="1291060"/>
            <a:ext cx="1426385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23FA2C-7A2A-C734-F683-F0C9F2A22FE4}"/>
              </a:ext>
            </a:extLst>
          </p:cNvPr>
          <p:cNvSpPr/>
          <p:nvPr/>
        </p:nvSpPr>
        <p:spPr>
          <a:xfrm>
            <a:off x="372489" y="119155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31426-56CB-E93F-5205-91FAD4824D90}"/>
              </a:ext>
            </a:extLst>
          </p:cNvPr>
          <p:cNvSpPr txBox="1"/>
          <p:nvPr/>
        </p:nvSpPr>
        <p:spPr>
          <a:xfrm>
            <a:off x="2573640" y="1291059"/>
            <a:ext cx="2785760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999CED2-37AE-027B-5C3F-EB17A27DE2C0}"/>
              </a:ext>
            </a:extLst>
          </p:cNvPr>
          <p:cNvSpPr/>
          <p:nvPr/>
        </p:nvSpPr>
        <p:spPr>
          <a:xfrm>
            <a:off x="2474139" y="119155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13C9A-F908-6BDD-FF42-0331CCAC422A}"/>
              </a:ext>
            </a:extLst>
          </p:cNvPr>
          <p:cNvSpPr txBox="1"/>
          <p:nvPr/>
        </p:nvSpPr>
        <p:spPr>
          <a:xfrm>
            <a:off x="5981700" y="1291059"/>
            <a:ext cx="2108200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C0DC6F-B615-4E70-44F3-B193D2EF083F}"/>
              </a:ext>
            </a:extLst>
          </p:cNvPr>
          <p:cNvSpPr/>
          <p:nvPr/>
        </p:nvSpPr>
        <p:spPr>
          <a:xfrm>
            <a:off x="5896996" y="118096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FD0609-2908-176B-E7E7-72356DC25698}"/>
              </a:ext>
            </a:extLst>
          </p:cNvPr>
          <p:cNvSpPr txBox="1"/>
          <p:nvPr/>
        </p:nvSpPr>
        <p:spPr>
          <a:xfrm>
            <a:off x="6615080" y="1799976"/>
            <a:ext cx="1615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비로그인 상태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B1D0864-19C3-2872-1175-4160F5DE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89" y="2380336"/>
            <a:ext cx="4153480" cy="5048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3D2B3C9-C747-F8C5-3751-9081C760292E}"/>
              </a:ext>
            </a:extLst>
          </p:cNvPr>
          <p:cNvSpPr txBox="1"/>
          <p:nvPr/>
        </p:nvSpPr>
        <p:spPr>
          <a:xfrm>
            <a:off x="372489" y="1790043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브라우저</a:t>
            </a:r>
            <a:r>
              <a:rPr lang="en-US" altLang="ko-KR" sz="1400" dirty="0"/>
              <a:t>(769px~)&gt;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D510D-6D3E-698A-A313-F6986E3001F0}"/>
              </a:ext>
            </a:extLst>
          </p:cNvPr>
          <p:cNvSpPr txBox="1"/>
          <p:nvPr/>
        </p:nvSpPr>
        <p:spPr>
          <a:xfrm>
            <a:off x="372489" y="2910983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모바일</a:t>
            </a:r>
            <a:r>
              <a:rPr lang="en-US" altLang="ko-KR" sz="1400" dirty="0"/>
              <a:t>(~768px)&gt;</a:t>
            </a:r>
            <a:endParaRPr lang="ko-KR" altLang="en-US" sz="14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EF02E8-9DAB-C3EF-307C-9B5DAB0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9" y="3524140"/>
            <a:ext cx="7078063" cy="28864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F14265-5637-30A5-AEF5-603D8E2BDC4E}"/>
              </a:ext>
            </a:extLst>
          </p:cNvPr>
          <p:cNvSpPr txBox="1"/>
          <p:nvPr/>
        </p:nvSpPr>
        <p:spPr>
          <a:xfrm>
            <a:off x="3987798" y="2355919"/>
            <a:ext cx="538171" cy="50489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4E0C89A-8207-E9BD-8764-FB490C84FAFD}"/>
              </a:ext>
            </a:extLst>
          </p:cNvPr>
          <p:cNvSpPr/>
          <p:nvPr/>
        </p:nvSpPr>
        <p:spPr>
          <a:xfrm>
            <a:off x="3888297" y="223330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4FF18-5DC4-0207-6018-161A2440D27E}"/>
              </a:ext>
            </a:extLst>
          </p:cNvPr>
          <p:cNvSpPr txBox="1"/>
          <p:nvPr/>
        </p:nvSpPr>
        <p:spPr>
          <a:xfrm>
            <a:off x="3223034" y="3483588"/>
            <a:ext cx="4227518" cy="216979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3C865F0-F926-563E-857E-BA36E78A6E1F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4525969" y="2608367"/>
            <a:ext cx="810824" cy="87522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7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980D4-7CDC-3791-83C6-98108CCF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2A1B1F4-945D-436E-2178-CCF6C378FD5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D9212-9B34-8400-4970-BE1FA75B96B9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8FE914B-C239-6DEF-2CED-93A83B3629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Home_1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4DBBE-C403-E60B-0E9D-0B6194D1C4D8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홈 비주얼 </a:t>
                      </a:r>
                      <a:r>
                        <a:rPr lang="ko-KR" altLang="en-US" sz="1200" dirty="0" err="1"/>
                        <a:t>스와이퍼</a:t>
                      </a:r>
                      <a:r>
                        <a:rPr lang="ko-KR" altLang="en-US" sz="1200" dirty="0"/>
                        <a:t>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비주얼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페이지네이션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9C734A-3B64-B67C-1467-39BAEA7E7F23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1"/>
          <a:ext cx="3567820" cy="320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4127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13514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118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비주얼 섹션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스와이퍼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초마다 자동으로 페이지 전환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마우스 슬라이드 및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페이지네이션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버튼을 이용하여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스와이퍼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조작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스크롤을 내릴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천천히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아웃되며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사라지는 효과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733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페이지네이션</a:t>
                      </a:r>
                      <a:r>
                        <a:rPr lang="ko-KR" altLang="en-US" sz="1200" dirty="0"/>
                        <a:t>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페이지의 홈 비주얼 이미지를 출력한다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733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5CB16F9-6B5C-3AC7-00E4-4BE9222D490D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8255541-9C1D-FAF6-516C-2CD52C00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2" y="1122114"/>
            <a:ext cx="7910244" cy="3775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F80F9-1C23-650D-F771-520D952A8D6F}"/>
              </a:ext>
            </a:extLst>
          </p:cNvPr>
          <p:cNvSpPr txBox="1"/>
          <p:nvPr/>
        </p:nvSpPr>
        <p:spPr>
          <a:xfrm>
            <a:off x="298765" y="1336963"/>
            <a:ext cx="7901191" cy="356096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B38F59F-F72C-2213-7081-ED6D2CF6C10E}"/>
              </a:ext>
            </a:extLst>
          </p:cNvPr>
          <p:cNvSpPr/>
          <p:nvPr/>
        </p:nvSpPr>
        <p:spPr>
          <a:xfrm>
            <a:off x="184399" y="123746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0DF71-C32E-5ACB-DC9D-9FFD66283298}"/>
              </a:ext>
            </a:extLst>
          </p:cNvPr>
          <p:cNvSpPr txBox="1"/>
          <p:nvPr/>
        </p:nvSpPr>
        <p:spPr>
          <a:xfrm>
            <a:off x="3292791" y="4596939"/>
            <a:ext cx="1885790" cy="25391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CFB69F-31ED-7282-4EBA-5246D29E90A5}"/>
              </a:ext>
            </a:extLst>
          </p:cNvPr>
          <p:cNvSpPr/>
          <p:nvPr/>
        </p:nvSpPr>
        <p:spPr>
          <a:xfrm>
            <a:off x="3193290" y="449743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0A9F87-98A4-A06E-66F2-DECAE696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5" y="5060372"/>
            <a:ext cx="3077064" cy="14671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6152C0-F446-B4DE-4E51-293D95D15AA1}"/>
              </a:ext>
            </a:extLst>
          </p:cNvPr>
          <p:cNvSpPr txBox="1"/>
          <p:nvPr/>
        </p:nvSpPr>
        <p:spPr>
          <a:xfrm>
            <a:off x="3392292" y="6219772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 효과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789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E35B5-A87D-91AD-910F-755C4826C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A23D75B-742D-2AB5-480C-B7121AA7929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78BFD-BDD4-35B0-A083-631559419C04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ABF37A8-D900-148A-BB9E-270B2EC5A7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Home_2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E037B2-60D0-1981-0339-24A6A9673807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홈 인기 자전거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자전거 대여 서비스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79AB1D5-361B-607C-C919-44C6984E47FB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61287C12-6B8B-3F40-9723-FFA84C6A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5" y="1122114"/>
            <a:ext cx="7914366" cy="3775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CA02F-734C-315A-1B30-1A2A067BCF73}"/>
              </a:ext>
            </a:extLst>
          </p:cNvPr>
          <p:cNvSpPr txBox="1"/>
          <p:nvPr/>
        </p:nvSpPr>
        <p:spPr>
          <a:xfrm>
            <a:off x="298765" y="3607387"/>
            <a:ext cx="7914366" cy="126001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E6A4D4-7BE4-EBEB-E1F7-D8CAE4AEFC1F}"/>
              </a:ext>
            </a:extLst>
          </p:cNvPr>
          <p:cNvSpPr/>
          <p:nvPr/>
        </p:nvSpPr>
        <p:spPr>
          <a:xfrm>
            <a:off x="199264" y="419206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438BB2-7432-71DC-3161-87A56502ACB9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인기 자전거 정보를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구매하기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자전거 구매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자전거 대여 서비스 정보를 출력한다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/>
                        <a:t>대여하러 가기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자전거 대여 페이지로 이동한다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3137E67-6280-3034-1BF3-9EFD61B82098}"/>
              </a:ext>
            </a:extLst>
          </p:cNvPr>
          <p:cNvSpPr txBox="1"/>
          <p:nvPr/>
        </p:nvSpPr>
        <p:spPr>
          <a:xfrm>
            <a:off x="298765" y="1336023"/>
            <a:ext cx="7914366" cy="201385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DC8D43-810B-F0E4-61DE-17BEE46693DA}"/>
              </a:ext>
            </a:extLst>
          </p:cNvPr>
          <p:cNvSpPr/>
          <p:nvPr/>
        </p:nvSpPr>
        <p:spPr>
          <a:xfrm>
            <a:off x="199264" y="237686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0291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B81D7-25F8-C10A-E851-5BB4B4A4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78E1673-F223-5E00-A356-B3EFB6CD0840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5E698-2472-A13B-32BE-DEDD714BB31A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24FFD00-2CEC-F500-460A-AC51632EB3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Home_3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2D55BD3-FFD5-1691-07FD-554A629B0436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홈 추천 라이딩 코스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고객센터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A82E11-BA0E-7778-1E36-BD370FB5F8C7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DC1784D-80CC-7CE6-57FA-C44249F2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5" y="1122114"/>
            <a:ext cx="7901191" cy="36514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8771A2-3424-994A-7319-AD4768CE36D6}"/>
              </a:ext>
            </a:extLst>
          </p:cNvPr>
          <p:cNvSpPr txBox="1"/>
          <p:nvPr/>
        </p:nvSpPr>
        <p:spPr>
          <a:xfrm>
            <a:off x="298765" y="1336023"/>
            <a:ext cx="7914366" cy="201385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44E314-1391-EF95-2884-173E2ACEF9A9}"/>
              </a:ext>
            </a:extLst>
          </p:cNvPr>
          <p:cNvSpPr txBox="1"/>
          <p:nvPr/>
        </p:nvSpPr>
        <p:spPr>
          <a:xfrm>
            <a:off x="298765" y="3419598"/>
            <a:ext cx="7914366" cy="135397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CD94672F-A48C-705F-D04C-F09E00B4938E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추천 라이딩 코스를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여행지 추천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고객센터 안내 메시지를 출력한다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/>
                        <a:t>고객센터 바로가기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고객센터 페이지로 이동한다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38119F4D-4B7F-62D2-AA33-C4E9C10C34CE}"/>
              </a:ext>
            </a:extLst>
          </p:cNvPr>
          <p:cNvSpPr/>
          <p:nvPr/>
        </p:nvSpPr>
        <p:spPr>
          <a:xfrm>
            <a:off x="199264" y="401100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A4EAC5-D798-09C0-4FD5-DC96250B4B81}"/>
              </a:ext>
            </a:extLst>
          </p:cNvPr>
          <p:cNvSpPr/>
          <p:nvPr/>
        </p:nvSpPr>
        <p:spPr>
          <a:xfrm>
            <a:off x="199264" y="237686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0829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7FD7A-EDAC-C46A-96A2-000AC359B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F525625-387C-D424-13BF-C9A8D61D6990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B6250-F3EB-FF2E-2E9D-1F87E4E3A056}"/>
              </a:ext>
            </a:extLst>
          </p:cNvPr>
          <p:cNvSpPr txBox="1"/>
          <p:nvPr/>
        </p:nvSpPr>
        <p:spPr>
          <a:xfrm>
            <a:off x="132028" y="93064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19C6C31-6D3A-DB43-1F0F-7C45F7A0B2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Home_Footer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664EE54-573C-93ED-730A-EA8B9EBCD52D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네비게이션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서브 페이지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소셜미디어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이용약관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개인정보 취급방침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내부정보 관리규정 링크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탑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44A1608-132A-F291-6FCA-B3F27BCD48A9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해당 서브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버튼 클릭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해당 소셜 미디어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해당 약관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맨 위로 스크롤 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5FF4E6-35ED-2421-FA21-F4C61CD9D933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78C7708-9059-C72B-7A8A-27314E68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4" y="1059502"/>
            <a:ext cx="7963171" cy="166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C0A31-3949-FF2D-51CD-9EACD3C0C3C5}"/>
              </a:ext>
            </a:extLst>
          </p:cNvPr>
          <p:cNvSpPr txBox="1"/>
          <p:nvPr/>
        </p:nvSpPr>
        <p:spPr>
          <a:xfrm>
            <a:off x="2493203" y="1159003"/>
            <a:ext cx="2495256" cy="12039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65E453-DB7B-1762-8376-3A01A8A044EC}"/>
              </a:ext>
            </a:extLst>
          </p:cNvPr>
          <p:cNvSpPr/>
          <p:nvPr/>
        </p:nvSpPr>
        <p:spPr>
          <a:xfrm>
            <a:off x="2393702" y="106692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8F87C-AA2C-1B25-4024-210E886CD5AE}"/>
              </a:ext>
            </a:extLst>
          </p:cNvPr>
          <p:cNvSpPr txBox="1"/>
          <p:nvPr/>
        </p:nvSpPr>
        <p:spPr>
          <a:xfrm>
            <a:off x="5625217" y="1284034"/>
            <a:ext cx="748423" cy="29603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AD675-0340-71BD-0190-9121ACB01CA9}"/>
              </a:ext>
            </a:extLst>
          </p:cNvPr>
          <p:cNvSpPr txBox="1"/>
          <p:nvPr/>
        </p:nvSpPr>
        <p:spPr>
          <a:xfrm>
            <a:off x="5625217" y="1966046"/>
            <a:ext cx="2106442" cy="29603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071AEF-C746-DD14-47D6-27671DED050D}"/>
              </a:ext>
            </a:extLst>
          </p:cNvPr>
          <p:cNvSpPr txBox="1"/>
          <p:nvPr/>
        </p:nvSpPr>
        <p:spPr>
          <a:xfrm>
            <a:off x="7610326" y="2129557"/>
            <a:ext cx="520626" cy="52274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4A23E2-EAA4-5D68-F05B-6382B86A5E03}"/>
              </a:ext>
            </a:extLst>
          </p:cNvPr>
          <p:cNvSpPr/>
          <p:nvPr/>
        </p:nvSpPr>
        <p:spPr>
          <a:xfrm>
            <a:off x="5525716" y="118453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D7B7E88-B40F-AC4A-CDDE-6B71597B1D63}"/>
              </a:ext>
            </a:extLst>
          </p:cNvPr>
          <p:cNvSpPr/>
          <p:nvPr/>
        </p:nvSpPr>
        <p:spPr>
          <a:xfrm>
            <a:off x="5525716" y="186654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1813422-98CD-74E7-9F28-A2A78B87E249}"/>
              </a:ext>
            </a:extLst>
          </p:cNvPr>
          <p:cNvSpPr/>
          <p:nvPr/>
        </p:nvSpPr>
        <p:spPr>
          <a:xfrm>
            <a:off x="8031451" y="201456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8B184-CF93-74E8-FB17-492D3974A1A8}"/>
              </a:ext>
            </a:extLst>
          </p:cNvPr>
          <p:cNvSpPr txBox="1"/>
          <p:nvPr/>
        </p:nvSpPr>
        <p:spPr>
          <a:xfrm>
            <a:off x="391553" y="2780601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브라우저</a:t>
            </a:r>
            <a:r>
              <a:rPr lang="en-US" altLang="ko-KR" sz="1400" dirty="0"/>
              <a:t>(1025px~)&gt;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7CF250-52D0-66D2-6978-3DE8230E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96" y="3278334"/>
            <a:ext cx="1570497" cy="28602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7DF388-84B2-2716-39C2-180870C6F5AB}"/>
              </a:ext>
            </a:extLst>
          </p:cNvPr>
          <p:cNvSpPr txBox="1"/>
          <p:nvPr/>
        </p:nvSpPr>
        <p:spPr>
          <a:xfrm>
            <a:off x="3876116" y="6191224"/>
            <a:ext cx="174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모바일</a:t>
            </a:r>
            <a:r>
              <a:rPr lang="en-US" altLang="ko-KR" sz="1400" dirty="0"/>
              <a:t>(768px~)&gt;</a:t>
            </a:r>
            <a:endParaRPr lang="ko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804D2EA-E1A7-E4B5-1E55-AD6777EF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53" y="3278334"/>
            <a:ext cx="3224718" cy="28602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0A4CD8-1919-B1EF-7CE2-D49C1844BC8E}"/>
              </a:ext>
            </a:extLst>
          </p:cNvPr>
          <p:cNvSpPr txBox="1"/>
          <p:nvPr/>
        </p:nvSpPr>
        <p:spPr>
          <a:xfrm>
            <a:off x="391553" y="6191224"/>
            <a:ext cx="238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태블릿</a:t>
            </a:r>
            <a:r>
              <a:rPr lang="en-US" altLang="ko-KR" sz="1400" dirty="0"/>
              <a:t>(769px~1024px)&gt;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541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4B415-65E5-BD7E-8459-5F4119D96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F2B7E27-2566-8D43-9AE9-22F1ACC2444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8BC28-B33A-FB74-20E1-2AD04BD5E734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5E80D6E-6207-14F6-B6E0-6D47128D2A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Footer_Terms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Terms.jsx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5BECEC1-DAAC-742B-FF06-6BA9286A9D2F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이용약관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886A98C-8F8D-74BC-493C-60844A42BC2C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이용약관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1EA7F2-65C6-47A9-4AF1-37C8DFBE3EE5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이용약관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4831B1C-860D-6DA8-E0D2-935AE8AF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31" y="2041847"/>
            <a:ext cx="7458075" cy="3596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47BB3-42E7-9942-BFA1-81FD2C0146FD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E4F66B6-309F-AA7A-5851-D9B68C8E9E52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15841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2038</Words>
  <Application>Microsoft Office PowerPoint</Application>
  <PresentationFormat>와이드스크린</PresentationFormat>
  <Paragraphs>767</Paragraphs>
  <Slides>29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맑은 고딕</vt:lpstr>
      <vt:lpstr>Arial</vt:lpstr>
      <vt:lpstr>Office 테마</vt:lpstr>
      <vt:lpstr>Bycicle App</vt:lpstr>
      <vt:lpstr>PowerPoint 프레젠테이션</vt:lpstr>
      <vt:lpstr>역할 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TJ</dc:creator>
  <cp:lastModifiedBy>TJ</cp:lastModifiedBy>
  <cp:revision>27</cp:revision>
  <dcterms:created xsi:type="dcterms:W3CDTF">2025-10-28T02:44:09Z</dcterms:created>
  <dcterms:modified xsi:type="dcterms:W3CDTF">2025-10-30T06:48:35Z</dcterms:modified>
</cp:coreProperties>
</file>